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9" r:id="rId4"/>
    <p:sldId id="260" r:id="rId5"/>
    <p:sldId id="261" r:id="rId6"/>
    <p:sldId id="269" r:id="rId7"/>
    <p:sldId id="258" r:id="rId8"/>
    <p:sldId id="263" r:id="rId9"/>
    <p:sldId id="264" r:id="rId10"/>
    <p:sldId id="267" r:id="rId11"/>
    <p:sldId id="265" r:id="rId12"/>
    <p:sldId id="266"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39BCC09-AD42-3E47-8CAD-AA57D746E22A}" v="3" dt="2024-04-29T19:44:30.99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20"/>
    <p:restoredTop sz="94673"/>
  </p:normalViewPr>
  <p:slideViewPr>
    <p:cSldViewPr snapToGrid="0">
      <p:cViewPr varScale="1">
        <p:scale>
          <a:sx n="85" d="100"/>
          <a:sy n="85" d="100"/>
        </p:scale>
        <p:origin x="192" y="6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043E7-4FFD-CBEE-3021-5C5C961D5E1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1A6F858-9534-052C-E612-13AB9721506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CA11556-8254-6C4C-C13A-015AB9A08C89}"/>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5" name="Footer Placeholder 4">
            <a:extLst>
              <a:ext uri="{FF2B5EF4-FFF2-40B4-BE49-F238E27FC236}">
                <a16:creationId xmlns:a16="http://schemas.microsoft.com/office/drawing/2014/main" id="{681E9AB1-7A61-A622-CB6A-436D1CF3F7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59B294-6D9D-E5B7-1CF8-5AD5B5A4D149}"/>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29550910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F2E481-AEC1-CA4D-06DD-F037B6862F4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21563A7-D8C2-9D9A-E9D0-761C764F25D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EB0F49B-F608-698F-AEB2-82066D19B345}"/>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5" name="Footer Placeholder 4">
            <a:extLst>
              <a:ext uri="{FF2B5EF4-FFF2-40B4-BE49-F238E27FC236}">
                <a16:creationId xmlns:a16="http://schemas.microsoft.com/office/drawing/2014/main" id="{A32AD303-FDB5-14A1-DE46-8FF2CAA60DE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D003B4-1588-9095-0F43-02ED28410175}"/>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28925692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281FD76-FCC3-B2A6-6493-DBB280F7D63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EC5CA90-8F71-B4B4-E9A0-A1A2DB116D2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1DB15F-A501-AD13-218E-60AE8C6C3A0E}"/>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5" name="Footer Placeholder 4">
            <a:extLst>
              <a:ext uri="{FF2B5EF4-FFF2-40B4-BE49-F238E27FC236}">
                <a16:creationId xmlns:a16="http://schemas.microsoft.com/office/drawing/2014/main" id="{7E5CDCF7-553A-EE0D-1D10-45443DB840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8D5E00-F2DD-034B-C8BC-AC4D6B0A5106}"/>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35314966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422B8-653D-D73D-C1D9-77881F4339B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E5EBBE7-0E73-B732-27D3-DBBBA537AE0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D5851C-C468-A916-87A8-EC1A5AEFA8B6}"/>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5" name="Footer Placeholder 4">
            <a:extLst>
              <a:ext uri="{FF2B5EF4-FFF2-40B4-BE49-F238E27FC236}">
                <a16:creationId xmlns:a16="http://schemas.microsoft.com/office/drawing/2014/main" id="{50491B16-889B-A318-DCCC-93285FBDCE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B082DE-FC2E-C8DD-1CBC-EE48EF3FAB9C}"/>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877859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4C124C-9CF8-068B-ED95-CA08CD7E682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2AA66D0-4D55-3AB6-9E3B-7947D9CC73D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534C34C-D535-3E0A-0556-DBD29D5344F9}"/>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5" name="Footer Placeholder 4">
            <a:extLst>
              <a:ext uri="{FF2B5EF4-FFF2-40B4-BE49-F238E27FC236}">
                <a16:creationId xmlns:a16="http://schemas.microsoft.com/office/drawing/2014/main" id="{D67D6591-C294-AE17-86DF-49214B5438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3E4084-224D-9E5C-5A18-8CF006EA86CF}"/>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32185082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28CC4E-B550-6F97-CCAA-20731060AEF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26FF89E-BE71-FFEC-5DB0-48FE029FAA1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5FE9507-C20D-D450-23C1-B97E8143A18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F5A406E-2BAD-AC03-87CB-73344CE0552D}"/>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6" name="Footer Placeholder 5">
            <a:extLst>
              <a:ext uri="{FF2B5EF4-FFF2-40B4-BE49-F238E27FC236}">
                <a16:creationId xmlns:a16="http://schemas.microsoft.com/office/drawing/2014/main" id="{A39B3912-BC79-883C-10EF-62CADF4749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93F7F1C-9308-0645-9C52-5458D7FBCF88}"/>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1380574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B28DC3-9109-E092-4C81-AA15AEDC503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FC6A230-52CC-5E76-4AE9-306137734DD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0E9AB15-8F24-3A68-57C9-8BF1DA4126A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88CDC52-F3DA-6713-2BCF-2B2DBC5566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2D9C431-649F-215C-7D4B-80B3636E5D1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F44FD18-7D3D-40C0-ABAC-E35A85A46D7A}"/>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8" name="Footer Placeholder 7">
            <a:extLst>
              <a:ext uri="{FF2B5EF4-FFF2-40B4-BE49-F238E27FC236}">
                <a16:creationId xmlns:a16="http://schemas.microsoft.com/office/drawing/2014/main" id="{A2399D93-73F0-C007-D567-5796796C025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DAA53B4-94EE-D918-5300-8FF5BF6B6882}"/>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2613434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00AB8-9803-52D0-1710-73EE9D543E2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AC72535-0D79-85D7-1C40-FA34D4FE2DE2}"/>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4" name="Footer Placeholder 3">
            <a:extLst>
              <a:ext uri="{FF2B5EF4-FFF2-40B4-BE49-F238E27FC236}">
                <a16:creationId xmlns:a16="http://schemas.microsoft.com/office/drawing/2014/main" id="{EC4E1177-9B08-31C5-B4A0-FECF5E21E12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C8E28E5-E845-2FAF-EF7B-3F23DA0142BB}"/>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13918413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87BE94-860F-97C4-64BA-CC754E06E948}"/>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3" name="Footer Placeholder 2">
            <a:extLst>
              <a:ext uri="{FF2B5EF4-FFF2-40B4-BE49-F238E27FC236}">
                <a16:creationId xmlns:a16="http://schemas.microsoft.com/office/drawing/2014/main" id="{81384DCB-770D-46CF-0A75-585A1AEEF07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09046B5-2F10-53A2-2F9F-ACCACF383F6C}"/>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3462258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18AF7E-E9D2-B9C6-3AED-C980DEFB8F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0997F00-49D9-3EA0-1248-39009117580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323EED4-3C4A-F6BF-6048-FD88C7B962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70208E-4D5E-0A01-0DE5-26EC8FCDE94E}"/>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6" name="Footer Placeholder 5">
            <a:extLst>
              <a:ext uri="{FF2B5EF4-FFF2-40B4-BE49-F238E27FC236}">
                <a16:creationId xmlns:a16="http://schemas.microsoft.com/office/drawing/2014/main" id="{3F4B5A4D-D06C-7636-76ED-73C6FE90937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10CC601-DDB3-D87E-E52D-67E2E0DC367B}"/>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3464987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7FC96D-794A-1E0E-7808-59D25D18BFD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9A06887-9BAE-22F8-160D-573A93583EB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C4D7E8E-8E28-2249-4881-1F21D1A85F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F304A91-D2D7-DD29-2755-6F126579A645}"/>
              </a:ext>
            </a:extLst>
          </p:cNvPr>
          <p:cNvSpPr>
            <a:spLocks noGrp="1"/>
          </p:cNvSpPr>
          <p:nvPr>
            <p:ph type="dt" sz="half" idx="10"/>
          </p:nvPr>
        </p:nvSpPr>
        <p:spPr/>
        <p:txBody>
          <a:bodyPr/>
          <a:lstStyle/>
          <a:p>
            <a:fld id="{0D7482F2-9E9A-4042-8E65-CB33ED25D4C2}" type="datetimeFigureOut">
              <a:rPr lang="en-US" smtClean="0"/>
              <a:t>6/15/24</a:t>
            </a:fld>
            <a:endParaRPr lang="en-US"/>
          </a:p>
        </p:txBody>
      </p:sp>
      <p:sp>
        <p:nvSpPr>
          <p:cNvPr id="6" name="Footer Placeholder 5">
            <a:extLst>
              <a:ext uri="{FF2B5EF4-FFF2-40B4-BE49-F238E27FC236}">
                <a16:creationId xmlns:a16="http://schemas.microsoft.com/office/drawing/2014/main" id="{843C3129-F71D-311D-5E6A-796486D236E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0ED6898-602D-45A6-E8F7-C42F208D0E4F}"/>
              </a:ext>
            </a:extLst>
          </p:cNvPr>
          <p:cNvSpPr>
            <a:spLocks noGrp="1"/>
          </p:cNvSpPr>
          <p:nvPr>
            <p:ph type="sldNum" sz="quarter" idx="12"/>
          </p:nvPr>
        </p:nvSpPr>
        <p:spPr/>
        <p:txBody>
          <a:bodyPr/>
          <a:lstStyle/>
          <a:p>
            <a:fld id="{59D8F132-29D1-7F48-B87F-0327331731EC}" type="slidenum">
              <a:rPr lang="en-US" smtClean="0"/>
              <a:t>‹#›</a:t>
            </a:fld>
            <a:endParaRPr lang="en-US"/>
          </a:p>
        </p:txBody>
      </p:sp>
    </p:spTree>
    <p:extLst>
      <p:ext uri="{BB962C8B-B14F-4D97-AF65-F5344CB8AC3E}">
        <p14:creationId xmlns:p14="http://schemas.microsoft.com/office/powerpoint/2010/main" val="1491236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86D4A1B-9206-F45D-F73D-E938A7257B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4F7228F7-486A-6E30-4D35-7E690B33CD8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69C2701A-A768-C991-EC64-D38A371CFCB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tint val="82000"/>
                  </a:schemeClr>
                </a:solidFill>
                <a:latin typeface="Arial" panose="020B0604020202020204" pitchFamily="34" charset="0"/>
              </a:defRPr>
            </a:lvl1pPr>
          </a:lstStyle>
          <a:p>
            <a:fld id="{0D7482F2-9E9A-4042-8E65-CB33ED25D4C2}" type="datetimeFigureOut">
              <a:rPr lang="en-US" smtClean="0"/>
              <a:pPr/>
              <a:t>6/15/24</a:t>
            </a:fld>
            <a:endParaRPr lang="en-US" dirty="0"/>
          </a:p>
        </p:txBody>
      </p:sp>
      <p:sp>
        <p:nvSpPr>
          <p:cNvPr id="5" name="Footer Placeholder 4">
            <a:extLst>
              <a:ext uri="{FF2B5EF4-FFF2-40B4-BE49-F238E27FC236}">
                <a16:creationId xmlns:a16="http://schemas.microsoft.com/office/drawing/2014/main" id="{4DBC57B7-68A1-2BDB-3624-5EE5C1F6438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tint val="82000"/>
                  </a:schemeClr>
                </a:solidFill>
                <a:latin typeface="Arial" panose="020B0604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2A46AA6F-74AD-2C5B-268B-97ECC79B7E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tint val="82000"/>
                  </a:schemeClr>
                </a:solidFill>
                <a:latin typeface="Arial" panose="020B0604020202020204" pitchFamily="34" charset="0"/>
              </a:defRPr>
            </a:lvl1pPr>
          </a:lstStyle>
          <a:p>
            <a:fld id="{59D8F132-29D1-7F48-B87F-0327331731EC}" type="slidenum">
              <a:rPr lang="en-US" smtClean="0"/>
              <a:pPr/>
              <a:t>‹#›</a:t>
            </a:fld>
            <a:endParaRPr lang="en-US" dirty="0"/>
          </a:p>
        </p:txBody>
      </p:sp>
    </p:spTree>
    <p:extLst>
      <p:ext uri="{BB962C8B-B14F-4D97-AF65-F5344CB8AC3E}">
        <p14:creationId xmlns:p14="http://schemas.microsoft.com/office/powerpoint/2010/main" val="17671921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0" i="0" kern="1200">
          <a:solidFill>
            <a:schemeClr val="tx1"/>
          </a:solidFill>
          <a:latin typeface="Arial" panose="020B06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lue and black logo&#10;&#10;Description automatically generated with medium confidence">
            <a:extLst>
              <a:ext uri="{FF2B5EF4-FFF2-40B4-BE49-F238E27FC236}">
                <a16:creationId xmlns:a16="http://schemas.microsoft.com/office/drawing/2014/main" id="{C8FEC116-2565-6598-036A-1A407F2FEB1F}"/>
              </a:ext>
            </a:extLst>
          </p:cNvPr>
          <p:cNvPicPr>
            <a:picLocks noChangeAspect="1"/>
          </p:cNvPicPr>
          <p:nvPr/>
        </p:nvPicPr>
        <p:blipFill>
          <a:blip r:embed="rId2"/>
          <a:stretch>
            <a:fillRect/>
          </a:stretch>
        </p:blipFill>
        <p:spPr>
          <a:xfrm>
            <a:off x="-1" y="0"/>
            <a:ext cx="5407511" cy="4017818"/>
          </a:xfrm>
          <a:prstGeom prst="rect">
            <a:avLst/>
          </a:prstGeom>
        </p:spPr>
      </p:pic>
      <p:sp>
        <p:nvSpPr>
          <p:cNvPr id="2" name="Title 1">
            <a:extLst>
              <a:ext uri="{FF2B5EF4-FFF2-40B4-BE49-F238E27FC236}">
                <a16:creationId xmlns:a16="http://schemas.microsoft.com/office/drawing/2014/main" id="{29DB439D-6D5D-69AE-E3C9-8B50C525A252}"/>
              </a:ext>
            </a:extLst>
          </p:cNvPr>
          <p:cNvSpPr>
            <a:spLocks noGrp="1"/>
          </p:cNvSpPr>
          <p:nvPr>
            <p:ph type="ctrTitle"/>
          </p:nvPr>
        </p:nvSpPr>
        <p:spPr>
          <a:xfrm>
            <a:off x="1746327" y="2970306"/>
            <a:ext cx="9144000" cy="2387600"/>
          </a:xfrm>
        </p:spPr>
        <p:txBody>
          <a:bodyPr/>
          <a:lstStyle/>
          <a:p>
            <a:r>
              <a:rPr lang="en-US" dirty="0"/>
              <a:t>Pipettes and Problem Solving</a:t>
            </a:r>
          </a:p>
        </p:txBody>
      </p:sp>
    </p:spTree>
    <p:extLst>
      <p:ext uri="{BB962C8B-B14F-4D97-AF65-F5344CB8AC3E}">
        <p14:creationId xmlns:p14="http://schemas.microsoft.com/office/powerpoint/2010/main" val="20182505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A4318-E842-4845-2C42-B0842D5B9767}"/>
              </a:ext>
            </a:extLst>
          </p:cNvPr>
          <p:cNvSpPr>
            <a:spLocks noGrp="1"/>
          </p:cNvSpPr>
          <p:nvPr>
            <p:ph type="title"/>
          </p:nvPr>
        </p:nvSpPr>
        <p:spPr/>
        <p:txBody>
          <a:bodyPr>
            <a:normAutofit/>
          </a:bodyPr>
          <a:lstStyle/>
          <a:p>
            <a:r>
              <a:rPr lang="en-US" sz="3600" dirty="0"/>
              <a:t>Hypothetical experiment:</a:t>
            </a:r>
            <a:br>
              <a:rPr lang="en-US" sz="3600" dirty="0"/>
            </a:br>
            <a:r>
              <a:rPr lang="en-US" sz="3600" dirty="0"/>
              <a:t>Were the target cells passaged for too long?</a:t>
            </a:r>
          </a:p>
        </p:txBody>
      </p:sp>
      <p:sp>
        <p:nvSpPr>
          <p:cNvPr id="3" name="Content Placeholder 2">
            <a:extLst>
              <a:ext uri="{FF2B5EF4-FFF2-40B4-BE49-F238E27FC236}">
                <a16:creationId xmlns:a16="http://schemas.microsoft.com/office/drawing/2014/main" id="{298B34B3-4C05-C0FC-03D9-76EB6C58304A}"/>
              </a:ext>
            </a:extLst>
          </p:cNvPr>
          <p:cNvSpPr>
            <a:spLocks noGrp="1"/>
          </p:cNvSpPr>
          <p:nvPr>
            <p:ph idx="1"/>
          </p:nvPr>
        </p:nvSpPr>
        <p:spPr/>
        <p:txBody>
          <a:bodyPr>
            <a:normAutofit/>
          </a:bodyPr>
          <a:lstStyle/>
          <a:p>
            <a:r>
              <a:rPr lang="en-US" sz="2400" dirty="0"/>
              <a:t>Thaw new target cells, and recreate experiment while at lower passage number</a:t>
            </a:r>
          </a:p>
          <a:p>
            <a:endParaRPr lang="en-US" sz="2400" dirty="0"/>
          </a:p>
          <a:p>
            <a:r>
              <a:rPr lang="en-US" sz="2400" dirty="0"/>
              <a:t>Results: No significant difference from original experiment</a:t>
            </a:r>
          </a:p>
        </p:txBody>
      </p:sp>
    </p:spTree>
    <p:extLst>
      <p:ext uri="{BB962C8B-B14F-4D97-AF65-F5344CB8AC3E}">
        <p14:creationId xmlns:p14="http://schemas.microsoft.com/office/powerpoint/2010/main" val="787039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A4318-E842-4845-2C42-B0842D5B9767}"/>
              </a:ext>
            </a:extLst>
          </p:cNvPr>
          <p:cNvSpPr>
            <a:spLocks noGrp="1"/>
          </p:cNvSpPr>
          <p:nvPr>
            <p:ph type="title"/>
          </p:nvPr>
        </p:nvSpPr>
        <p:spPr/>
        <p:txBody>
          <a:bodyPr>
            <a:normAutofit fontScale="90000"/>
          </a:bodyPr>
          <a:lstStyle/>
          <a:p>
            <a:r>
              <a:rPr lang="en-US" sz="3600" dirty="0"/>
              <a:t>Hypothetical experiment:</a:t>
            </a:r>
            <a:br>
              <a:rPr lang="en-US" sz="3600" dirty="0"/>
            </a:br>
            <a:r>
              <a:rPr lang="en-US" sz="3600" dirty="0"/>
              <a:t>Was the same amount of media remaining in each well after 48 hours in the incubator?</a:t>
            </a:r>
          </a:p>
        </p:txBody>
      </p:sp>
      <p:sp>
        <p:nvSpPr>
          <p:cNvPr id="3" name="Content Placeholder 2">
            <a:extLst>
              <a:ext uri="{FF2B5EF4-FFF2-40B4-BE49-F238E27FC236}">
                <a16:creationId xmlns:a16="http://schemas.microsoft.com/office/drawing/2014/main" id="{298B34B3-4C05-C0FC-03D9-76EB6C58304A}"/>
              </a:ext>
            </a:extLst>
          </p:cNvPr>
          <p:cNvSpPr>
            <a:spLocks noGrp="1"/>
          </p:cNvSpPr>
          <p:nvPr>
            <p:ph idx="1"/>
          </p:nvPr>
        </p:nvSpPr>
        <p:spPr/>
        <p:txBody>
          <a:bodyPr/>
          <a:lstStyle/>
          <a:p>
            <a:pPr marL="0" indent="0">
              <a:buNone/>
            </a:pPr>
            <a:r>
              <a:rPr lang="en-US" dirty="0"/>
              <a:t>Hypothetical experiment:</a:t>
            </a:r>
          </a:p>
          <a:p>
            <a:r>
              <a:rPr lang="en-US" dirty="0"/>
              <a:t>Add 200 µL of media to each well in tissue culture treated 96 well plate and leave in incubator for 48 hours</a:t>
            </a:r>
          </a:p>
          <a:p>
            <a:r>
              <a:rPr lang="en-US" dirty="0"/>
              <a:t>Measure volume of media left in each well</a:t>
            </a:r>
          </a:p>
        </p:txBody>
      </p:sp>
    </p:spTree>
    <p:extLst>
      <p:ext uri="{BB962C8B-B14F-4D97-AF65-F5344CB8AC3E}">
        <p14:creationId xmlns:p14="http://schemas.microsoft.com/office/powerpoint/2010/main" val="36539083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6FB0B-9B61-9B38-2347-767C7E0FD32A}"/>
              </a:ext>
            </a:extLst>
          </p:cNvPr>
          <p:cNvSpPr>
            <a:spLocks noGrp="1"/>
          </p:cNvSpPr>
          <p:nvPr>
            <p:ph type="title"/>
          </p:nvPr>
        </p:nvSpPr>
        <p:spPr/>
        <p:txBody>
          <a:bodyPr>
            <a:normAutofit/>
          </a:bodyPr>
          <a:lstStyle/>
          <a:p>
            <a:r>
              <a:rPr lang="en-US" sz="3600" dirty="0"/>
              <a:t>ANSWER</a:t>
            </a:r>
          </a:p>
        </p:txBody>
      </p:sp>
      <p:sp>
        <p:nvSpPr>
          <p:cNvPr id="3" name="Content Placeholder 2">
            <a:extLst>
              <a:ext uri="{FF2B5EF4-FFF2-40B4-BE49-F238E27FC236}">
                <a16:creationId xmlns:a16="http://schemas.microsoft.com/office/drawing/2014/main" id="{34961ACB-3783-EA45-7BED-EE2440CDBBA9}"/>
              </a:ext>
            </a:extLst>
          </p:cNvPr>
          <p:cNvSpPr>
            <a:spLocks noGrp="1"/>
          </p:cNvSpPr>
          <p:nvPr>
            <p:ph idx="1"/>
          </p:nvPr>
        </p:nvSpPr>
        <p:spPr>
          <a:xfrm>
            <a:off x="838200" y="1253331"/>
            <a:ext cx="10515600" cy="4351338"/>
          </a:xfrm>
        </p:spPr>
        <p:txBody>
          <a:bodyPr/>
          <a:lstStyle/>
          <a:p>
            <a:r>
              <a:rPr lang="en-US" sz="1800" kern="100" dirty="0">
                <a:effectLst/>
                <a:ea typeface="Aptos" panose="020B0004020202020204" pitchFamily="34" charset="0"/>
                <a:cs typeface="Times New Roman" panose="02020603050405020304" pitchFamily="18" charset="0"/>
              </a:rPr>
              <a:t>Media is evaporating faster in wells on the edge of the plate than wells toward the center, artificially concentrating the cytokine in these wells</a:t>
            </a:r>
          </a:p>
        </p:txBody>
      </p:sp>
      <p:graphicFrame>
        <p:nvGraphicFramePr>
          <p:cNvPr id="5" name="Content Placeholder 5">
            <a:extLst>
              <a:ext uri="{FF2B5EF4-FFF2-40B4-BE49-F238E27FC236}">
                <a16:creationId xmlns:a16="http://schemas.microsoft.com/office/drawing/2014/main" id="{CA06A63F-D098-71D7-73EE-E891330F775E}"/>
              </a:ext>
            </a:extLst>
          </p:cNvPr>
          <p:cNvGraphicFramePr>
            <a:graphicFrameLocks/>
          </p:cNvGraphicFramePr>
          <p:nvPr>
            <p:extLst>
              <p:ext uri="{D42A27DB-BD31-4B8C-83A1-F6EECF244321}">
                <p14:modId xmlns:p14="http://schemas.microsoft.com/office/powerpoint/2010/main" val="1955766198"/>
              </p:ext>
            </p:extLst>
          </p:nvPr>
        </p:nvGraphicFramePr>
        <p:xfrm>
          <a:off x="1073730" y="2005939"/>
          <a:ext cx="9750931" cy="4166469"/>
        </p:xfrm>
        <a:graphic>
          <a:graphicData uri="http://schemas.openxmlformats.org/drawingml/2006/table">
            <a:tbl>
              <a:tblPr firstRow="1" firstCol="1" bandRow="1">
                <a:tableStyleId>{5C22544A-7EE6-4342-B048-85BDC9FD1C3A}</a:tableStyleId>
              </a:tblPr>
              <a:tblGrid>
                <a:gridCol w="477484">
                  <a:extLst>
                    <a:ext uri="{9D8B030D-6E8A-4147-A177-3AD203B41FA5}">
                      <a16:colId xmlns:a16="http://schemas.microsoft.com/office/drawing/2014/main" val="45013722"/>
                    </a:ext>
                  </a:extLst>
                </a:gridCol>
                <a:gridCol w="892629">
                  <a:extLst>
                    <a:ext uri="{9D8B030D-6E8A-4147-A177-3AD203B41FA5}">
                      <a16:colId xmlns:a16="http://schemas.microsoft.com/office/drawing/2014/main" val="2153997431"/>
                    </a:ext>
                  </a:extLst>
                </a:gridCol>
                <a:gridCol w="892629">
                  <a:extLst>
                    <a:ext uri="{9D8B030D-6E8A-4147-A177-3AD203B41FA5}">
                      <a16:colId xmlns:a16="http://schemas.microsoft.com/office/drawing/2014/main" val="2886866921"/>
                    </a:ext>
                  </a:extLst>
                </a:gridCol>
                <a:gridCol w="892629">
                  <a:extLst>
                    <a:ext uri="{9D8B030D-6E8A-4147-A177-3AD203B41FA5}">
                      <a16:colId xmlns:a16="http://schemas.microsoft.com/office/drawing/2014/main" val="178946268"/>
                    </a:ext>
                  </a:extLst>
                </a:gridCol>
                <a:gridCol w="892629">
                  <a:extLst>
                    <a:ext uri="{9D8B030D-6E8A-4147-A177-3AD203B41FA5}">
                      <a16:colId xmlns:a16="http://schemas.microsoft.com/office/drawing/2014/main" val="1378799198"/>
                    </a:ext>
                  </a:extLst>
                </a:gridCol>
                <a:gridCol w="892629">
                  <a:extLst>
                    <a:ext uri="{9D8B030D-6E8A-4147-A177-3AD203B41FA5}">
                      <a16:colId xmlns:a16="http://schemas.microsoft.com/office/drawing/2014/main" val="768411810"/>
                    </a:ext>
                  </a:extLst>
                </a:gridCol>
                <a:gridCol w="892629">
                  <a:extLst>
                    <a:ext uri="{9D8B030D-6E8A-4147-A177-3AD203B41FA5}">
                      <a16:colId xmlns:a16="http://schemas.microsoft.com/office/drawing/2014/main" val="2324559379"/>
                    </a:ext>
                  </a:extLst>
                </a:gridCol>
                <a:gridCol w="892629">
                  <a:extLst>
                    <a:ext uri="{9D8B030D-6E8A-4147-A177-3AD203B41FA5}">
                      <a16:colId xmlns:a16="http://schemas.microsoft.com/office/drawing/2014/main" val="226821954"/>
                    </a:ext>
                  </a:extLst>
                </a:gridCol>
                <a:gridCol w="892629">
                  <a:extLst>
                    <a:ext uri="{9D8B030D-6E8A-4147-A177-3AD203B41FA5}">
                      <a16:colId xmlns:a16="http://schemas.microsoft.com/office/drawing/2014/main" val="450565399"/>
                    </a:ext>
                  </a:extLst>
                </a:gridCol>
                <a:gridCol w="892629">
                  <a:extLst>
                    <a:ext uri="{9D8B030D-6E8A-4147-A177-3AD203B41FA5}">
                      <a16:colId xmlns:a16="http://schemas.microsoft.com/office/drawing/2014/main" val="3824997257"/>
                    </a:ext>
                  </a:extLst>
                </a:gridCol>
                <a:gridCol w="424543">
                  <a:extLst>
                    <a:ext uri="{9D8B030D-6E8A-4147-A177-3AD203B41FA5}">
                      <a16:colId xmlns:a16="http://schemas.microsoft.com/office/drawing/2014/main" val="3590329339"/>
                    </a:ext>
                  </a:extLst>
                </a:gridCol>
                <a:gridCol w="391886">
                  <a:extLst>
                    <a:ext uri="{9D8B030D-6E8A-4147-A177-3AD203B41FA5}">
                      <a16:colId xmlns:a16="http://schemas.microsoft.com/office/drawing/2014/main" val="534351107"/>
                    </a:ext>
                  </a:extLst>
                </a:gridCol>
                <a:gridCol w="423357">
                  <a:extLst>
                    <a:ext uri="{9D8B030D-6E8A-4147-A177-3AD203B41FA5}">
                      <a16:colId xmlns:a16="http://schemas.microsoft.com/office/drawing/2014/main" val="3479064790"/>
                    </a:ext>
                  </a:extLst>
                </a:gridCol>
              </a:tblGrid>
              <a:tr h="462941">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2</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3</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4</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5</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6</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7</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8</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9</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10</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11</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12</a:t>
                      </a:r>
                    </a:p>
                  </a:txBody>
                  <a:tcPr marL="68580" marR="68580" marT="0" marB="0"/>
                </a:tc>
                <a:extLst>
                  <a:ext uri="{0D108BD9-81ED-4DB2-BD59-A6C34878D82A}">
                    <a16:rowId xmlns:a16="http://schemas.microsoft.com/office/drawing/2014/main" val="2881685104"/>
                  </a:ext>
                </a:extLst>
              </a:tr>
              <a:tr h="462941">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A</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127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130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133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132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135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137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132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134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135 µL</a:t>
                      </a:r>
                    </a:p>
                  </a:txBody>
                  <a:tcPr marL="68580" marR="68580" marT="0" marB="0" anchor="ctr"/>
                </a:tc>
                <a:tc>
                  <a:txBody>
                    <a:bodyPr/>
                    <a:lstStyle/>
                    <a:p>
                      <a:pPr marL="0" marR="0">
                        <a:spcBef>
                          <a:spcPts val="0"/>
                        </a:spcBef>
                        <a:spcAft>
                          <a:spcPts val="0"/>
                        </a:spcAft>
                      </a:pP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spcBef>
                          <a:spcPts val="0"/>
                        </a:spcBef>
                        <a:spcAft>
                          <a:spcPts val="0"/>
                        </a:spcAft>
                      </a:pP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spcBef>
                          <a:spcPts val="0"/>
                        </a:spcBef>
                        <a:spcAft>
                          <a:spcPts val="0"/>
                        </a:spcAft>
                      </a:pP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90968562"/>
                  </a:ext>
                </a:extLst>
              </a:tr>
              <a:tr h="462941">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B</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134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183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181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178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182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183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177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172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167 µL</a:t>
                      </a:r>
                    </a:p>
                  </a:txBody>
                  <a:tcPr marL="68580" marR="68580" marT="0" marB="0" anchor="ctr"/>
                </a:tc>
                <a:tc>
                  <a:txBody>
                    <a:bodyPr/>
                    <a:lstStyle/>
                    <a:p>
                      <a:pPr marL="0" marR="0">
                        <a:spcBef>
                          <a:spcPts val="0"/>
                        </a:spcBef>
                        <a:spcAft>
                          <a:spcPts val="0"/>
                        </a:spcAft>
                      </a:pP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nchor="ctr"/>
                </a:tc>
                <a:extLst>
                  <a:ext uri="{0D108BD9-81ED-4DB2-BD59-A6C34878D82A}">
                    <a16:rowId xmlns:a16="http://schemas.microsoft.com/office/drawing/2014/main" val="4041194098"/>
                  </a:ext>
                </a:extLst>
              </a:tr>
              <a:tr h="462941">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C</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136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185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188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193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186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183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189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184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176 µL</a:t>
                      </a:r>
                    </a:p>
                  </a:txBody>
                  <a:tcPr marL="68580" marR="68580" marT="0" marB="0" anchor="ctr"/>
                </a:tc>
                <a:tc>
                  <a:txBody>
                    <a:bodyPr/>
                    <a:lstStyle/>
                    <a:p>
                      <a:pPr marL="0" marR="0">
                        <a:spcBef>
                          <a:spcPts val="0"/>
                        </a:spcBef>
                        <a:spcAft>
                          <a:spcPts val="0"/>
                        </a:spcAft>
                      </a:pP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nchor="ctr"/>
                </a:tc>
                <a:extLst>
                  <a:ext uri="{0D108BD9-81ED-4DB2-BD59-A6C34878D82A}">
                    <a16:rowId xmlns:a16="http://schemas.microsoft.com/office/drawing/2014/main" val="3507359583"/>
                  </a:ext>
                </a:extLst>
              </a:tr>
              <a:tr h="462941">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D</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132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183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189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184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176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185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188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188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193 µL</a:t>
                      </a:r>
                    </a:p>
                  </a:txBody>
                  <a:tcPr marL="68580" marR="68580" marT="0" marB="0" anchor="ctr"/>
                </a:tc>
                <a:tc>
                  <a:txBody>
                    <a:bodyPr/>
                    <a:lstStyle/>
                    <a:p>
                      <a:pPr marL="0" marR="0">
                        <a:spcBef>
                          <a:spcPts val="0"/>
                        </a:spcBef>
                        <a:spcAft>
                          <a:spcPts val="0"/>
                        </a:spcAft>
                      </a:pP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nchor="ctr"/>
                </a:tc>
                <a:extLst>
                  <a:ext uri="{0D108BD9-81ED-4DB2-BD59-A6C34878D82A}">
                    <a16:rowId xmlns:a16="http://schemas.microsoft.com/office/drawing/2014/main" val="3949894466"/>
                  </a:ext>
                </a:extLst>
              </a:tr>
              <a:tr h="462941">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E</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131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188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193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186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193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186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183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189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188 µL</a:t>
                      </a:r>
                    </a:p>
                  </a:txBody>
                  <a:tcPr marL="68580" marR="68580" marT="0" marB="0" anchor="ctr"/>
                </a:tc>
                <a:tc>
                  <a:txBody>
                    <a:bodyPr/>
                    <a:lstStyle/>
                    <a:p>
                      <a:pPr marL="0" marR="0">
                        <a:spcBef>
                          <a:spcPts val="0"/>
                        </a:spcBef>
                        <a:spcAft>
                          <a:spcPts val="0"/>
                        </a:spcAft>
                      </a:pP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nchor="ctr"/>
                </a:tc>
                <a:extLst>
                  <a:ext uri="{0D108BD9-81ED-4DB2-BD59-A6C34878D82A}">
                    <a16:rowId xmlns:a16="http://schemas.microsoft.com/office/drawing/2014/main" val="1904108939"/>
                  </a:ext>
                </a:extLst>
              </a:tr>
              <a:tr h="462941">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F</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135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176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185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188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189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184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176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189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184 µL</a:t>
                      </a:r>
                    </a:p>
                  </a:txBody>
                  <a:tcPr marL="68580" marR="68580" marT="0" marB="0" anchor="ctr"/>
                </a:tc>
                <a:tc>
                  <a:txBody>
                    <a:bodyPr/>
                    <a:lstStyle/>
                    <a:p>
                      <a:pPr marL="0" marR="0">
                        <a:spcBef>
                          <a:spcPts val="0"/>
                        </a:spcBef>
                        <a:spcAft>
                          <a:spcPts val="0"/>
                        </a:spcAft>
                      </a:pP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nchor="ctr"/>
                </a:tc>
                <a:extLst>
                  <a:ext uri="{0D108BD9-81ED-4DB2-BD59-A6C34878D82A}">
                    <a16:rowId xmlns:a16="http://schemas.microsoft.com/office/drawing/2014/main" val="1101660243"/>
                  </a:ext>
                </a:extLst>
              </a:tr>
              <a:tr h="462941">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G</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134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178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182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183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181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178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182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183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177 µL</a:t>
                      </a:r>
                    </a:p>
                  </a:txBody>
                  <a:tcPr marL="68580" marR="68580" marT="0" marB="0" anchor="ctr"/>
                </a:tc>
                <a:tc>
                  <a:txBody>
                    <a:bodyPr/>
                    <a:lstStyle/>
                    <a:p>
                      <a:pPr marL="0" marR="0">
                        <a:spcBef>
                          <a:spcPts val="0"/>
                        </a:spcBef>
                        <a:spcAft>
                          <a:spcPts val="0"/>
                        </a:spcAft>
                      </a:pP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nchor="ctr"/>
                </a:tc>
                <a:extLst>
                  <a:ext uri="{0D108BD9-81ED-4DB2-BD59-A6C34878D82A}">
                    <a16:rowId xmlns:a16="http://schemas.microsoft.com/office/drawing/2014/main" val="1327935800"/>
                  </a:ext>
                </a:extLst>
              </a:tr>
              <a:tr h="462941">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H</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128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132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135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137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133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132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135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130 µL</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133 µL</a:t>
                      </a:r>
                    </a:p>
                  </a:txBody>
                  <a:tcPr marL="68580" marR="68580" marT="0" marB="0" anchor="ctr"/>
                </a:tc>
                <a:tc>
                  <a:txBody>
                    <a:bodyPr/>
                    <a:lstStyle/>
                    <a:p>
                      <a:pPr marL="0" marR="0">
                        <a:spcBef>
                          <a:spcPts val="0"/>
                        </a:spcBef>
                        <a:spcAft>
                          <a:spcPts val="0"/>
                        </a:spcAft>
                      </a:pP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nchor="ctr"/>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nchor="ctr"/>
                </a:tc>
                <a:extLst>
                  <a:ext uri="{0D108BD9-81ED-4DB2-BD59-A6C34878D82A}">
                    <a16:rowId xmlns:a16="http://schemas.microsoft.com/office/drawing/2014/main" val="594903425"/>
                  </a:ext>
                </a:extLst>
              </a:tr>
            </a:tbl>
          </a:graphicData>
        </a:graphic>
      </p:graphicFrame>
    </p:spTree>
    <p:extLst>
      <p:ext uri="{BB962C8B-B14F-4D97-AF65-F5344CB8AC3E}">
        <p14:creationId xmlns:p14="http://schemas.microsoft.com/office/powerpoint/2010/main" val="20109307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1815FB-BDDD-AF68-449E-BD47231E1CB5}"/>
              </a:ext>
            </a:extLst>
          </p:cNvPr>
          <p:cNvSpPr>
            <a:spLocks noGrp="1"/>
          </p:cNvSpPr>
          <p:nvPr>
            <p:ph type="title"/>
          </p:nvPr>
        </p:nvSpPr>
        <p:spPr/>
        <p:txBody>
          <a:bodyPr>
            <a:normAutofit/>
          </a:bodyPr>
          <a:lstStyle/>
          <a:p>
            <a:r>
              <a:rPr lang="en-US" sz="3600" dirty="0"/>
              <a:t>Potential Solutions:</a:t>
            </a:r>
          </a:p>
        </p:txBody>
      </p:sp>
      <p:sp>
        <p:nvSpPr>
          <p:cNvPr id="3" name="Content Placeholder 2">
            <a:extLst>
              <a:ext uri="{FF2B5EF4-FFF2-40B4-BE49-F238E27FC236}">
                <a16:creationId xmlns:a16="http://schemas.microsoft.com/office/drawing/2014/main" id="{151536C4-1412-9440-0712-0BF4B530F3E6}"/>
              </a:ext>
            </a:extLst>
          </p:cNvPr>
          <p:cNvSpPr>
            <a:spLocks noGrp="1"/>
          </p:cNvSpPr>
          <p:nvPr>
            <p:ph idx="1"/>
          </p:nvPr>
        </p:nvSpPr>
        <p:spPr/>
        <p:txBody>
          <a:bodyPr>
            <a:normAutofit/>
          </a:bodyPr>
          <a:lstStyle/>
          <a:p>
            <a:r>
              <a:rPr lang="en-US" sz="2400" dirty="0"/>
              <a:t>Add PBS in between wells </a:t>
            </a:r>
          </a:p>
          <a:p>
            <a:r>
              <a:rPr lang="en-US" sz="2400" dirty="0"/>
              <a:t>Parafilm outer seam of plate</a:t>
            </a:r>
          </a:p>
          <a:p>
            <a:r>
              <a:rPr lang="en-US" sz="2400" dirty="0"/>
              <a:t>Add </a:t>
            </a:r>
            <a:r>
              <a:rPr lang="en-US" sz="2400" dirty="0" err="1"/>
              <a:t>aeropore</a:t>
            </a:r>
            <a:r>
              <a:rPr lang="en-US" sz="2400" dirty="0"/>
              <a:t> sheet above wells before closing plate</a:t>
            </a:r>
          </a:p>
          <a:p>
            <a:r>
              <a:rPr lang="en-US" sz="2400" dirty="0"/>
              <a:t>Avoid using outer wells of plate </a:t>
            </a:r>
          </a:p>
        </p:txBody>
      </p:sp>
    </p:spTree>
    <p:extLst>
      <p:ext uri="{BB962C8B-B14F-4D97-AF65-F5344CB8AC3E}">
        <p14:creationId xmlns:p14="http://schemas.microsoft.com/office/powerpoint/2010/main" val="1170220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computer&#10;&#10;Description automatically generated">
            <a:extLst>
              <a:ext uri="{FF2B5EF4-FFF2-40B4-BE49-F238E27FC236}">
                <a16:creationId xmlns:a16="http://schemas.microsoft.com/office/drawing/2014/main" id="{B7E76128-0227-24CD-9786-BAED5EC85F87}"/>
              </a:ext>
            </a:extLst>
          </p:cNvPr>
          <p:cNvPicPr>
            <a:picLocks noChangeAspect="1"/>
          </p:cNvPicPr>
          <p:nvPr/>
        </p:nvPicPr>
        <p:blipFill>
          <a:blip r:embed="rId2"/>
          <a:stretch>
            <a:fillRect/>
          </a:stretch>
        </p:blipFill>
        <p:spPr>
          <a:xfrm>
            <a:off x="-310551" y="853062"/>
            <a:ext cx="12367405" cy="8657184"/>
          </a:xfrm>
          <a:prstGeom prst="rect">
            <a:avLst/>
          </a:prstGeom>
        </p:spPr>
      </p:pic>
      <p:sp>
        <p:nvSpPr>
          <p:cNvPr id="2" name="Title 1">
            <a:extLst>
              <a:ext uri="{FF2B5EF4-FFF2-40B4-BE49-F238E27FC236}">
                <a16:creationId xmlns:a16="http://schemas.microsoft.com/office/drawing/2014/main" id="{C8113F5D-5825-72AB-1A15-24DC4C8841EC}"/>
              </a:ext>
            </a:extLst>
          </p:cNvPr>
          <p:cNvSpPr>
            <a:spLocks noGrp="1"/>
          </p:cNvSpPr>
          <p:nvPr>
            <p:ph type="title"/>
          </p:nvPr>
        </p:nvSpPr>
        <p:spPr/>
        <p:txBody>
          <a:bodyPr>
            <a:normAutofit/>
          </a:bodyPr>
          <a:lstStyle/>
          <a:p>
            <a:r>
              <a:rPr lang="en-US" sz="3600" dirty="0"/>
              <a:t>Scenario: T cell cytokine release assay astringent</a:t>
            </a:r>
          </a:p>
        </p:txBody>
      </p:sp>
      <p:sp>
        <p:nvSpPr>
          <p:cNvPr id="3" name="Content Placeholder 2">
            <a:extLst>
              <a:ext uri="{FF2B5EF4-FFF2-40B4-BE49-F238E27FC236}">
                <a16:creationId xmlns:a16="http://schemas.microsoft.com/office/drawing/2014/main" id="{5E2B307A-E234-D060-D6DF-B5A8390C431A}"/>
              </a:ext>
            </a:extLst>
          </p:cNvPr>
          <p:cNvSpPr>
            <a:spLocks noGrp="1"/>
          </p:cNvSpPr>
          <p:nvPr>
            <p:ph idx="1"/>
          </p:nvPr>
        </p:nvSpPr>
        <p:spPr>
          <a:xfrm>
            <a:off x="838200" y="1465573"/>
            <a:ext cx="10515600" cy="4711390"/>
          </a:xfrm>
        </p:spPr>
        <p:txBody>
          <a:bodyPr>
            <a:normAutofit/>
          </a:bodyPr>
          <a:lstStyle/>
          <a:p>
            <a:pPr marL="0" indent="0">
              <a:buNone/>
            </a:pPr>
            <a:r>
              <a:rPr lang="en-US" sz="2400" dirty="0">
                <a:effectLst/>
                <a:ea typeface="Aptos" panose="020B0004020202020204" pitchFamily="34" charset="0"/>
                <a:cs typeface="Times New Roman" panose="02020603050405020304" pitchFamily="18" charset="0"/>
              </a:rPr>
              <a:t>You are a researcher interested in characterizing the cytokine release from T cells in the presence of a T cell engager bispecific antibody and target cells. To do this you </a:t>
            </a:r>
            <a:r>
              <a:rPr lang="en-US" sz="2400" dirty="0" err="1">
                <a:effectLst/>
                <a:ea typeface="Aptos" panose="020B0004020202020204" pitchFamily="34" charset="0"/>
                <a:cs typeface="Times New Roman" panose="02020603050405020304" pitchFamily="18" charset="0"/>
              </a:rPr>
              <a:t>coincubate</a:t>
            </a:r>
            <a:r>
              <a:rPr lang="en-US" sz="2400" dirty="0">
                <a:effectLst/>
                <a:ea typeface="Aptos" panose="020B0004020202020204" pitchFamily="34" charset="0"/>
                <a:cs typeface="Times New Roman" panose="02020603050405020304" pitchFamily="18" charset="0"/>
              </a:rPr>
              <a:t> the cells and protein, remove the media, and complete the IL2 ELISA. However, you notice the variability is wildly different between different samples and that the top concentration of each sample seems oddly high, leading to inconclusive data.</a:t>
            </a:r>
            <a:r>
              <a:rPr lang="en-US" sz="2000" dirty="0">
                <a:effectLst/>
              </a:rPr>
              <a:t> </a:t>
            </a:r>
            <a:endParaRPr lang="en-US" sz="4400" dirty="0"/>
          </a:p>
        </p:txBody>
      </p:sp>
    </p:spTree>
    <p:extLst>
      <p:ext uri="{BB962C8B-B14F-4D97-AF65-F5344CB8AC3E}">
        <p14:creationId xmlns:p14="http://schemas.microsoft.com/office/powerpoint/2010/main" val="22269613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5E673A-478B-FAC1-D195-254E3A88492E}"/>
              </a:ext>
            </a:extLst>
          </p:cNvPr>
          <p:cNvSpPr>
            <a:spLocks noGrp="1"/>
          </p:cNvSpPr>
          <p:nvPr>
            <p:ph type="title"/>
          </p:nvPr>
        </p:nvSpPr>
        <p:spPr/>
        <p:txBody>
          <a:bodyPr>
            <a:normAutofit/>
          </a:bodyPr>
          <a:lstStyle/>
          <a:p>
            <a:r>
              <a:rPr lang="en-US" sz="3600" dirty="0"/>
              <a:t>Sample Layout</a:t>
            </a:r>
          </a:p>
        </p:txBody>
      </p:sp>
      <p:pic>
        <p:nvPicPr>
          <p:cNvPr id="5" name="Content Placeholder 4" descr="A white rectangular object with circles and numbers&#10;&#10;Description automatically generated">
            <a:extLst>
              <a:ext uri="{FF2B5EF4-FFF2-40B4-BE49-F238E27FC236}">
                <a16:creationId xmlns:a16="http://schemas.microsoft.com/office/drawing/2014/main" id="{D4A88278-F2AA-6651-DF33-6765907DEA2C}"/>
              </a:ext>
            </a:extLst>
          </p:cNvPr>
          <p:cNvPicPr>
            <a:picLocks noGrp="1" noChangeAspect="1"/>
          </p:cNvPicPr>
          <p:nvPr>
            <p:ph idx="1"/>
          </p:nvPr>
        </p:nvPicPr>
        <p:blipFill>
          <a:blip r:embed="rId2"/>
          <a:stretch>
            <a:fillRect/>
          </a:stretch>
        </p:blipFill>
        <p:spPr>
          <a:xfrm>
            <a:off x="560753" y="1360183"/>
            <a:ext cx="6156569" cy="4687388"/>
          </a:xfrm>
        </p:spPr>
      </p:pic>
      <p:sp>
        <p:nvSpPr>
          <p:cNvPr id="6" name="TextBox 5">
            <a:extLst>
              <a:ext uri="{FF2B5EF4-FFF2-40B4-BE49-F238E27FC236}">
                <a16:creationId xmlns:a16="http://schemas.microsoft.com/office/drawing/2014/main" id="{03D79F76-28E3-BD3B-A822-A4039BB71039}"/>
              </a:ext>
            </a:extLst>
          </p:cNvPr>
          <p:cNvSpPr txBox="1"/>
          <p:nvPr/>
        </p:nvSpPr>
        <p:spPr>
          <a:xfrm>
            <a:off x="1661959" y="2413827"/>
            <a:ext cx="2864887" cy="338554"/>
          </a:xfrm>
          <a:prstGeom prst="rect">
            <a:avLst/>
          </a:prstGeom>
          <a:solidFill>
            <a:schemeClr val="accent2">
              <a:lumMod val="20000"/>
              <a:lumOff val="80000"/>
            </a:schemeClr>
          </a:solidFill>
        </p:spPr>
        <p:txBody>
          <a:bodyPr wrap="none" rtlCol="0">
            <a:spAutoFit/>
          </a:bodyPr>
          <a:lstStyle/>
          <a:p>
            <a:r>
              <a:rPr lang="en-US" sz="1600" dirty="0">
                <a:latin typeface="Arial" panose="020B0604020202020204" pitchFamily="34" charset="0"/>
              </a:rPr>
              <a:t>High affinity bispecific dilution</a:t>
            </a:r>
          </a:p>
        </p:txBody>
      </p:sp>
      <p:sp>
        <p:nvSpPr>
          <p:cNvPr id="14" name="TextBox 13">
            <a:extLst>
              <a:ext uri="{FF2B5EF4-FFF2-40B4-BE49-F238E27FC236}">
                <a16:creationId xmlns:a16="http://schemas.microsoft.com/office/drawing/2014/main" id="{D813761D-A58B-5AF2-1F19-25AAD2A7903A}"/>
              </a:ext>
            </a:extLst>
          </p:cNvPr>
          <p:cNvSpPr txBox="1"/>
          <p:nvPr/>
        </p:nvSpPr>
        <p:spPr>
          <a:xfrm>
            <a:off x="6671486" y="2243269"/>
            <a:ext cx="5520514" cy="1754326"/>
          </a:xfrm>
          <a:prstGeom prst="rect">
            <a:avLst/>
          </a:prstGeom>
          <a:noFill/>
        </p:spPr>
        <p:txBody>
          <a:bodyPr wrap="square">
            <a:spAutoFit/>
          </a:bodyPr>
          <a:lstStyle/>
          <a:p>
            <a:pPr marL="342900" marR="0" lvl="0" indent="-342900">
              <a:spcBef>
                <a:spcPts val="0"/>
              </a:spcBef>
              <a:spcAft>
                <a:spcPts val="0"/>
              </a:spcAft>
              <a:buFont typeface="+mj-lt"/>
              <a:buAutoNum type="arabicPeriod"/>
            </a:pPr>
            <a:r>
              <a:rPr lang="en-US" sz="1800" kern="0" dirty="0">
                <a:effectLst/>
                <a:latin typeface="Arial" panose="020B0604020202020204" pitchFamily="34" charset="0"/>
                <a:ea typeface="Times New Roman" panose="02020603050405020304" pitchFamily="18" charset="0"/>
                <a:cs typeface="Times New Roman" panose="02020603050405020304" pitchFamily="18" charset="0"/>
              </a:rPr>
              <a:t>High affinity bispecific dilution</a:t>
            </a:r>
          </a:p>
          <a:p>
            <a:pPr marL="342900" marR="0" lvl="0" indent="-342900">
              <a:spcBef>
                <a:spcPts val="0"/>
              </a:spcBef>
              <a:spcAft>
                <a:spcPts val="0"/>
              </a:spcAft>
              <a:buFont typeface="+mj-lt"/>
              <a:buAutoNum type="arabicPeriod"/>
            </a:pPr>
            <a:r>
              <a:rPr lang="en-US" kern="0" dirty="0">
                <a:latin typeface="Arial" panose="020B0604020202020204" pitchFamily="34" charset="0"/>
                <a:ea typeface="Aptos" panose="020B0004020202020204" pitchFamily="34" charset="0"/>
                <a:cs typeface="Times New Roman" panose="02020603050405020304" pitchFamily="18" charset="0"/>
              </a:rPr>
              <a:t>Medium-high affinity bispecific dilution</a:t>
            </a:r>
          </a:p>
          <a:p>
            <a:pPr marL="342900" marR="0" lvl="0" indent="-342900">
              <a:spcBef>
                <a:spcPts val="0"/>
              </a:spcBef>
              <a:spcAft>
                <a:spcPts val="0"/>
              </a:spcAft>
              <a:buFont typeface="+mj-lt"/>
              <a:buAutoNum type="arabicPeriod"/>
            </a:pPr>
            <a:r>
              <a:rPr lang="en-US" sz="1800" kern="0" dirty="0">
                <a:effectLst/>
                <a:latin typeface="Arial" panose="020B0604020202020204" pitchFamily="34" charset="0"/>
                <a:ea typeface="Aptos" panose="020B0004020202020204" pitchFamily="34" charset="0"/>
                <a:cs typeface="Times New Roman" panose="02020603050405020304" pitchFamily="18" charset="0"/>
              </a:rPr>
              <a:t>Medium </a:t>
            </a:r>
            <a:r>
              <a:rPr lang="en-US" sz="1800" kern="0" dirty="0" err="1">
                <a:effectLst/>
                <a:latin typeface="Arial" panose="020B0604020202020204" pitchFamily="34" charset="0"/>
                <a:ea typeface="Aptos" panose="020B0004020202020204" pitchFamily="34" charset="0"/>
                <a:cs typeface="Times New Roman" panose="02020603050405020304" pitchFamily="18" charset="0"/>
              </a:rPr>
              <a:t>b</a:t>
            </a:r>
            <a:r>
              <a:rPr lang="en-US" kern="0" dirty="0" err="1">
                <a:latin typeface="Arial" panose="020B0604020202020204" pitchFamily="34" charset="0"/>
                <a:ea typeface="Aptos" panose="020B0004020202020204" pitchFamily="34" charset="0"/>
                <a:cs typeface="Times New Roman" panose="02020603050405020304" pitchFamily="18" charset="0"/>
              </a:rPr>
              <a:t>affinity</a:t>
            </a:r>
            <a:r>
              <a:rPr lang="en-US" kern="0" dirty="0">
                <a:latin typeface="Arial" panose="020B0604020202020204" pitchFamily="34" charset="0"/>
                <a:ea typeface="Aptos" panose="020B0004020202020204" pitchFamily="34" charset="0"/>
                <a:cs typeface="Times New Roman" panose="02020603050405020304" pitchFamily="18" charset="0"/>
              </a:rPr>
              <a:t> bispecific dilution</a:t>
            </a:r>
          </a:p>
          <a:p>
            <a:pPr marL="342900" marR="0" lvl="0" indent="-342900">
              <a:spcBef>
                <a:spcPts val="0"/>
              </a:spcBef>
              <a:spcAft>
                <a:spcPts val="0"/>
              </a:spcAft>
              <a:buFont typeface="+mj-lt"/>
              <a:buAutoNum type="arabicPeriod"/>
            </a:pPr>
            <a:r>
              <a:rPr lang="en-US" sz="1800" kern="0" dirty="0">
                <a:effectLst/>
                <a:latin typeface="Arial" panose="020B0604020202020204" pitchFamily="34" charset="0"/>
                <a:ea typeface="Aptos" panose="020B0004020202020204" pitchFamily="34" charset="0"/>
                <a:cs typeface="Times New Roman" panose="02020603050405020304" pitchFamily="18" charset="0"/>
              </a:rPr>
              <a:t>Low affinity bispecific dilution</a:t>
            </a:r>
          </a:p>
          <a:p>
            <a:pPr marL="342900" marR="0" lvl="0" indent="-342900">
              <a:spcBef>
                <a:spcPts val="0"/>
              </a:spcBef>
              <a:spcAft>
                <a:spcPts val="0"/>
              </a:spcAft>
              <a:buFont typeface="+mj-lt"/>
              <a:buAutoNum type="arabicPeriod"/>
            </a:pPr>
            <a:r>
              <a:rPr lang="en-US" kern="0" dirty="0">
                <a:latin typeface="Arial" panose="020B0604020202020204" pitchFamily="34" charset="0"/>
                <a:ea typeface="Aptos" panose="020B0004020202020204" pitchFamily="34" charset="0"/>
                <a:cs typeface="Times New Roman" panose="02020603050405020304" pitchFamily="18" charset="0"/>
              </a:rPr>
              <a:t>No bispecific control</a:t>
            </a:r>
          </a:p>
          <a:p>
            <a:pPr marL="342900" marR="0" lvl="0" indent="-342900">
              <a:spcBef>
                <a:spcPts val="0"/>
              </a:spcBef>
              <a:spcAft>
                <a:spcPts val="0"/>
              </a:spcAft>
              <a:buFont typeface="+mj-lt"/>
              <a:buAutoNum type="arabicPeriod"/>
            </a:pPr>
            <a:endParaRPr lang="en-US" sz="1800" kern="100" dirty="0">
              <a:effectLst/>
              <a:latin typeface="Arial" panose="020B0604020202020204" pitchFamily="34" charset="0"/>
              <a:ea typeface="Aptos" panose="020B0004020202020204" pitchFamily="34" charset="0"/>
              <a:cs typeface="Times New Roman" panose="02020603050405020304" pitchFamily="18" charset="0"/>
            </a:endParaRPr>
          </a:p>
        </p:txBody>
      </p:sp>
      <p:sp>
        <p:nvSpPr>
          <p:cNvPr id="3" name="TextBox 2">
            <a:extLst>
              <a:ext uri="{FF2B5EF4-FFF2-40B4-BE49-F238E27FC236}">
                <a16:creationId xmlns:a16="http://schemas.microsoft.com/office/drawing/2014/main" id="{FD4A6D3B-A1DB-C3FC-F5C5-F03815458A07}"/>
              </a:ext>
            </a:extLst>
          </p:cNvPr>
          <p:cNvSpPr txBox="1"/>
          <p:nvPr/>
        </p:nvSpPr>
        <p:spPr>
          <a:xfrm>
            <a:off x="2085596" y="3162664"/>
            <a:ext cx="2017613" cy="584775"/>
          </a:xfrm>
          <a:prstGeom prst="rect">
            <a:avLst/>
          </a:prstGeom>
          <a:solidFill>
            <a:schemeClr val="accent2">
              <a:lumMod val="20000"/>
              <a:lumOff val="80000"/>
            </a:schemeClr>
          </a:solidFill>
        </p:spPr>
        <p:txBody>
          <a:bodyPr wrap="square" rtlCol="0">
            <a:spAutoFit/>
          </a:bodyPr>
          <a:lstStyle/>
          <a:p>
            <a:r>
              <a:rPr lang="en-US" sz="1600" dirty="0">
                <a:latin typeface="Arial" panose="020B0604020202020204" pitchFamily="34" charset="0"/>
              </a:rPr>
              <a:t>Medium-high affinity bispecific dilution</a:t>
            </a:r>
          </a:p>
        </p:txBody>
      </p:sp>
      <p:sp>
        <p:nvSpPr>
          <p:cNvPr id="4" name="TextBox 3">
            <a:extLst>
              <a:ext uri="{FF2B5EF4-FFF2-40B4-BE49-F238E27FC236}">
                <a16:creationId xmlns:a16="http://schemas.microsoft.com/office/drawing/2014/main" id="{21E1E300-5824-E7D3-F6B6-1464A9B474A6}"/>
              </a:ext>
            </a:extLst>
          </p:cNvPr>
          <p:cNvSpPr txBox="1"/>
          <p:nvPr/>
        </p:nvSpPr>
        <p:spPr>
          <a:xfrm>
            <a:off x="1504063" y="4157722"/>
            <a:ext cx="3180679" cy="338554"/>
          </a:xfrm>
          <a:prstGeom prst="rect">
            <a:avLst/>
          </a:prstGeom>
          <a:solidFill>
            <a:schemeClr val="accent2">
              <a:lumMod val="20000"/>
              <a:lumOff val="80000"/>
            </a:schemeClr>
          </a:solidFill>
        </p:spPr>
        <p:txBody>
          <a:bodyPr wrap="none" rtlCol="0">
            <a:spAutoFit/>
          </a:bodyPr>
          <a:lstStyle/>
          <a:p>
            <a:r>
              <a:rPr lang="en-US" sz="1600" dirty="0">
                <a:latin typeface="Arial" panose="020B0604020202020204" pitchFamily="34" charset="0"/>
              </a:rPr>
              <a:t>Medium affinity bispecific dilution</a:t>
            </a:r>
          </a:p>
        </p:txBody>
      </p:sp>
      <p:sp>
        <p:nvSpPr>
          <p:cNvPr id="9" name="TextBox 8">
            <a:extLst>
              <a:ext uri="{FF2B5EF4-FFF2-40B4-BE49-F238E27FC236}">
                <a16:creationId xmlns:a16="http://schemas.microsoft.com/office/drawing/2014/main" id="{79C9DB71-4405-7A85-EE7F-24A7EA2D9062}"/>
              </a:ext>
            </a:extLst>
          </p:cNvPr>
          <p:cNvSpPr txBox="1"/>
          <p:nvPr/>
        </p:nvSpPr>
        <p:spPr>
          <a:xfrm>
            <a:off x="1685138" y="4906559"/>
            <a:ext cx="2818528" cy="338554"/>
          </a:xfrm>
          <a:prstGeom prst="rect">
            <a:avLst/>
          </a:prstGeom>
          <a:solidFill>
            <a:schemeClr val="accent2">
              <a:lumMod val="20000"/>
              <a:lumOff val="80000"/>
            </a:schemeClr>
          </a:solidFill>
        </p:spPr>
        <p:txBody>
          <a:bodyPr wrap="none" rtlCol="0">
            <a:spAutoFit/>
          </a:bodyPr>
          <a:lstStyle/>
          <a:p>
            <a:r>
              <a:rPr lang="en-US" sz="1600" dirty="0">
                <a:latin typeface="Arial" panose="020B0604020202020204" pitchFamily="34" charset="0"/>
              </a:rPr>
              <a:t>Low affinity bispecific dilution</a:t>
            </a:r>
          </a:p>
        </p:txBody>
      </p:sp>
      <p:sp>
        <p:nvSpPr>
          <p:cNvPr id="13" name="TextBox 12">
            <a:extLst>
              <a:ext uri="{FF2B5EF4-FFF2-40B4-BE49-F238E27FC236}">
                <a16:creationId xmlns:a16="http://schemas.microsoft.com/office/drawing/2014/main" id="{AE7A0111-1C78-DDB3-ED35-A86394423C4B}"/>
              </a:ext>
            </a:extLst>
          </p:cNvPr>
          <p:cNvSpPr txBox="1"/>
          <p:nvPr/>
        </p:nvSpPr>
        <p:spPr>
          <a:xfrm rot="5400000">
            <a:off x="4301061" y="2463761"/>
            <a:ext cx="882456" cy="430887"/>
          </a:xfrm>
          <a:prstGeom prst="rect">
            <a:avLst/>
          </a:prstGeom>
          <a:solidFill>
            <a:schemeClr val="accent2">
              <a:lumMod val="20000"/>
              <a:lumOff val="80000"/>
            </a:schemeClr>
          </a:solidFill>
        </p:spPr>
        <p:txBody>
          <a:bodyPr wrap="square" rtlCol="0">
            <a:spAutoFit/>
          </a:bodyPr>
          <a:lstStyle/>
          <a:p>
            <a:r>
              <a:rPr lang="en-US" sz="1100" dirty="0">
                <a:latin typeface="Arial" panose="020B0604020202020204" pitchFamily="34" charset="0"/>
              </a:rPr>
              <a:t>No protein control</a:t>
            </a:r>
          </a:p>
        </p:txBody>
      </p:sp>
    </p:spTree>
    <p:extLst>
      <p:ext uri="{BB962C8B-B14F-4D97-AF65-F5344CB8AC3E}">
        <p14:creationId xmlns:p14="http://schemas.microsoft.com/office/powerpoint/2010/main" val="38189626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56F879-D76A-D944-DE19-1E5B87A6E57E}"/>
              </a:ext>
            </a:extLst>
          </p:cNvPr>
          <p:cNvSpPr>
            <a:spLocks noGrp="1"/>
          </p:cNvSpPr>
          <p:nvPr>
            <p:ph type="title"/>
          </p:nvPr>
        </p:nvSpPr>
        <p:spPr/>
        <p:txBody>
          <a:bodyPr>
            <a:normAutofit/>
          </a:bodyPr>
          <a:lstStyle/>
          <a:p>
            <a:r>
              <a:rPr lang="en-US" sz="3600" dirty="0"/>
              <a:t>Results (Abs. at 450 nm)</a:t>
            </a:r>
          </a:p>
        </p:txBody>
      </p:sp>
      <p:graphicFrame>
        <p:nvGraphicFramePr>
          <p:cNvPr id="6" name="Content Placeholder 5">
            <a:extLst>
              <a:ext uri="{FF2B5EF4-FFF2-40B4-BE49-F238E27FC236}">
                <a16:creationId xmlns:a16="http://schemas.microsoft.com/office/drawing/2014/main" id="{1B3796AB-3A32-26A7-1A58-71858630FD0F}"/>
              </a:ext>
            </a:extLst>
          </p:cNvPr>
          <p:cNvGraphicFramePr>
            <a:graphicFrameLocks noGrp="1"/>
          </p:cNvGraphicFramePr>
          <p:nvPr>
            <p:ph idx="1"/>
            <p:extLst>
              <p:ext uri="{D42A27DB-BD31-4B8C-83A1-F6EECF244321}">
                <p14:modId xmlns:p14="http://schemas.microsoft.com/office/powerpoint/2010/main" val="2101145763"/>
              </p:ext>
            </p:extLst>
          </p:nvPr>
        </p:nvGraphicFramePr>
        <p:xfrm>
          <a:off x="1143721" y="1690688"/>
          <a:ext cx="9904558" cy="4422537"/>
        </p:xfrm>
        <a:graphic>
          <a:graphicData uri="http://schemas.openxmlformats.org/drawingml/2006/table">
            <a:tbl>
              <a:tblPr firstRow="1" firstCol="1" bandRow="1">
                <a:tableStyleId>{5C22544A-7EE6-4342-B048-85BDC9FD1C3A}</a:tableStyleId>
              </a:tblPr>
              <a:tblGrid>
                <a:gridCol w="787069">
                  <a:extLst>
                    <a:ext uri="{9D8B030D-6E8A-4147-A177-3AD203B41FA5}">
                      <a16:colId xmlns:a16="http://schemas.microsoft.com/office/drawing/2014/main" val="45013722"/>
                    </a:ext>
                  </a:extLst>
                </a:gridCol>
                <a:gridCol w="771178">
                  <a:extLst>
                    <a:ext uri="{9D8B030D-6E8A-4147-A177-3AD203B41FA5}">
                      <a16:colId xmlns:a16="http://schemas.microsoft.com/office/drawing/2014/main" val="2153997431"/>
                    </a:ext>
                  </a:extLst>
                </a:gridCol>
                <a:gridCol w="771178">
                  <a:extLst>
                    <a:ext uri="{9D8B030D-6E8A-4147-A177-3AD203B41FA5}">
                      <a16:colId xmlns:a16="http://schemas.microsoft.com/office/drawing/2014/main" val="2886866921"/>
                    </a:ext>
                  </a:extLst>
                </a:gridCol>
                <a:gridCol w="771178">
                  <a:extLst>
                    <a:ext uri="{9D8B030D-6E8A-4147-A177-3AD203B41FA5}">
                      <a16:colId xmlns:a16="http://schemas.microsoft.com/office/drawing/2014/main" val="178946268"/>
                    </a:ext>
                  </a:extLst>
                </a:gridCol>
                <a:gridCol w="771178">
                  <a:extLst>
                    <a:ext uri="{9D8B030D-6E8A-4147-A177-3AD203B41FA5}">
                      <a16:colId xmlns:a16="http://schemas.microsoft.com/office/drawing/2014/main" val="1378799198"/>
                    </a:ext>
                  </a:extLst>
                </a:gridCol>
                <a:gridCol w="771178">
                  <a:extLst>
                    <a:ext uri="{9D8B030D-6E8A-4147-A177-3AD203B41FA5}">
                      <a16:colId xmlns:a16="http://schemas.microsoft.com/office/drawing/2014/main" val="768411810"/>
                    </a:ext>
                  </a:extLst>
                </a:gridCol>
                <a:gridCol w="771178">
                  <a:extLst>
                    <a:ext uri="{9D8B030D-6E8A-4147-A177-3AD203B41FA5}">
                      <a16:colId xmlns:a16="http://schemas.microsoft.com/office/drawing/2014/main" val="2324559379"/>
                    </a:ext>
                  </a:extLst>
                </a:gridCol>
                <a:gridCol w="771178">
                  <a:extLst>
                    <a:ext uri="{9D8B030D-6E8A-4147-A177-3AD203B41FA5}">
                      <a16:colId xmlns:a16="http://schemas.microsoft.com/office/drawing/2014/main" val="226821954"/>
                    </a:ext>
                  </a:extLst>
                </a:gridCol>
                <a:gridCol w="771178">
                  <a:extLst>
                    <a:ext uri="{9D8B030D-6E8A-4147-A177-3AD203B41FA5}">
                      <a16:colId xmlns:a16="http://schemas.microsoft.com/office/drawing/2014/main" val="450565399"/>
                    </a:ext>
                  </a:extLst>
                </a:gridCol>
                <a:gridCol w="771178">
                  <a:extLst>
                    <a:ext uri="{9D8B030D-6E8A-4147-A177-3AD203B41FA5}">
                      <a16:colId xmlns:a16="http://schemas.microsoft.com/office/drawing/2014/main" val="3595226844"/>
                    </a:ext>
                  </a:extLst>
                </a:gridCol>
                <a:gridCol w="725629">
                  <a:extLst>
                    <a:ext uri="{9D8B030D-6E8A-4147-A177-3AD203B41FA5}">
                      <a16:colId xmlns:a16="http://schemas.microsoft.com/office/drawing/2014/main" val="3590329339"/>
                    </a:ext>
                  </a:extLst>
                </a:gridCol>
                <a:gridCol w="725629">
                  <a:extLst>
                    <a:ext uri="{9D8B030D-6E8A-4147-A177-3AD203B41FA5}">
                      <a16:colId xmlns:a16="http://schemas.microsoft.com/office/drawing/2014/main" val="534351107"/>
                    </a:ext>
                  </a:extLst>
                </a:gridCol>
                <a:gridCol w="725629">
                  <a:extLst>
                    <a:ext uri="{9D8B030D-6E8A-4147-A177-3AD203B41FA5}">
                      <a16:colId xmlns:a16="http://schemas.microsoft.com/office/drawing/2014/main" val="3479064790"/>
                    </a:ext>
                  </a:extLst>
                </a:gridCol>
              </a:tblGrid>
              <a:tr h="491393">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2</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3</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4</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5</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6</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7</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8</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9</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10</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11</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12</a:t>
                      </a:r>
                    </a:p>
                  </a:txBody>
                  <a:tcPr marL="68580" marR="68580" marT="0" marB="0"/>
                </a:tc>
                <a:extLst>
                  <a:ext uri="{0D108BD9-81ED-4DB2-BD59-A6C34878D82A}">
                    <a16:rowId xmlns:a16="http://schemas.microsoft.com/office/drawing/2014/main" val="2881685104"/>
                  </a:ext>
                </a:extLst>
              </a:tr>
              <a:tr h="491393">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A</a:t>
                      </a:r>
                    </a:p>
                  </a:txBody>
                  <a:tcPr marL="68580" marR="68580" marT="0" marB="0"/>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2.234</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2.295</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2.282</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2.133</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1.506</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1.034</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0.585</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0.375</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0.232</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tc>
                <a:extLst>
                  <a:ext uri="{0D108BD9-81ED-4DB2-BD59-A6C34878D82A}">
                    <a16:rowId xmlns:a16="http://schemas.microsoft.com/office/drawing/2014/main" val="1590968562"/>
                  </a:ext>
                </a:extLst>
              </a:tr>
              <a:tr h="491393">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B</a:t>
                      </a:r>
                    </a:p>
                  </a:txBody>
                  <a:tcPr marL="68580" marR="68580" marT="0" marB="0"/>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2.254</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1.490</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1.480</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1.452</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1.129</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0.710</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0.371</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0.241</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0.229</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tc>
                <a:extLst>
                  <a:ext uri="{0D108BD9-81ED-4DB2-BD59-A6C34878D82A}">
                    <a16:rowId xmlns:a16="http://schemas.microsoft.com/office/drawing/2014/main" val="4041194098"/>
                  </a:ext>
                </a:extLst>
              </a:tr>
              <a:tr h="491393">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C</a:t>
                      </a:r>
                    </a:p>
                  </a:txBody>
                  <a:tcPr marL="68580" marR="68580" marT="0" marB="0"/>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2.292</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1.482</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1.120</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0.760</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0.460</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0.380</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0.327</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0.233</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tc>
                <a:extLst>
                  <a:ext uri="{0D108BD9-81ED-4DB2-BD59-A6C34878D82A}">
                    <a16:rowId xmlns:a16="http://schemas.microsoft.com/office/drawing/2014/main" val="3507359583"/>
                  </a:ext>
                </a:extLst>
              </a:tr>
              <a:tr h="491393">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D</a:t>
                      </a:r>
                    </a:p>
                  </a:txBody>
                  <a:tcPr marL="68580" marR="68580" marT="0" marB="0"/>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2.265</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1.490</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1.025</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0.782</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0.458</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0.361</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0.331</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0.235</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tc>
                <a:extLst>
                  <a:ext uri="{0D108BD9-81ED-4DB2-BD59-A6C34878D82A}">
                    <a16:rowId xmlns:a16="http://schemas.microsoft.com/office/drawing/2014/main" val="3949894466"/>
                  </a:ext>
                </a:extLst>
              </a:tr>
              <a:tr h="491393">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E</a:t>
                      </a:r>
                    </a:p>
                  </a:txBody>
                  <a:tcPr marL="68580" marR="68580" marT="0" marB="0"/>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2.247</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1.320</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0.751</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0.467</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0.351</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0.289</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0.267</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0.255</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tc>
                <a:extLst>
                  <a:ext uri="{0D108BD9-81ED-4DB2-BD59-A6C34878D82A}">
                    <a16:rowId xmlns:a16="http://schemas.microsoft.com/office/drawing/2014/main" val="1904108939"/>
                  </a:ext>
                </a:extLst>
              </a:tr>
              <a:tr h="491393">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F</a:t>
                      </a:r>
                    </a:p>
                  </a:txBody>
                  <a:tcPr marL="68580" marR="68580" marT="0" marB="0"/>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2.265</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1.219</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0.782</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0.459</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0.331</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0.293</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0.236</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0.222</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tc>
                <a:extLst>
                  <a:ext uri="{0D108BD9-81ED-4DB2-BD59-A6C34878D82A}">
                    <a16:rowId xmlns:a16="http://schemas.microsoft.com/office/drawing/2014/main" val="1101660243"/>
                  </a:ext>
                </a:extLst>
              </a:tr>
              <a:tr h="491393">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G</a:t>
                      </a:r>
                    </a:p>
                  </a:txBody>
                  <a:tcPr marL="68580" marR="68580" marT="0" marB="0"/>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1.845</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0.634</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0.378</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0.280</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0.242</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0.221</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0.253</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0.235</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tc>
                <a:extLst>
                  <a:ext uri="{0D108BD9-81ED-4DB2-BD59-A6C34878D82A}">
                    <a16:rowId xmlns:a16="http://schemas.microsoft.com/office/drawing/2014/main" val="1327935800"/>
                  </a:ext>
                </a:extLst>
              </a:tr>
              <a:tr h="491393">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H</a:t>
                      </a:r>
                    </a:p>
                  </a:txBody>
                  <a:tcPr marL="68580" marR="68580" marT="0" marB="0"/>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1.730</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1.007</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0.534</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0.417</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0.350</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0.335</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0.290</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solidFill>
                            <a:srgbClr val="000000"/>
                          </a:solidFill>
                          <a:effectLst/>
                          <a:latin typeface="Arial" panose="020B0604020202020204" pitchFamily="34" charset="0"/>
                          <a:ea typeface="Aptos" panose="020B0004020202020204" pitchFamily="34" charset="0"/>
                          <a:cs typeface="Times New Roman" panose="02020603050405020304" pitchFamily="18" charset="0"/>
                        </a:rPr>
                        <a:t>0.302</a:t>
                      </a:r>
                      <a:endParaRPr lang="en-US" sz="1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tc>
                <a:tc>
                  <a:txBody>
                    <a:bodyPr/>
                    <a:lstStyle/>
                    <a:p>
                      <a:pPr marL="0" marR="0">
                        <a:spcBef>
                          <a:spcPts val="0"/>
                        </a:spcBef>
                        <a:spcAft>
                          <a:spcPts val="0"/>
                        </a:spcAft>
                      </a:pPr>
                      <a:r>
                        <a:rPr lang="en-US" sz="1800" b="0" i="0" kern="100" dirty="0">
                          <a:effectLst/>
                          <a:latin typeface="Arial" panose="020B0604020202020204" pitchFamily="34" charset="0"/>
                          <a:ea typeface="Aptos" panose="020B0004020202020204" pitchFamily="34" charset="0"/>
                          <a:cs typeface="Times New Roman" panose="02020603050405020304" pitchFamily="18" charset="0"/>
                        </a:rPr>
                        <a:t> </a:t>
                      </a:r>
                    </a:p>
                  </a:txBody>
                  <a:tcPr marL="68580" marR="68580" marT="0" marB="0"/>
                </a:tc>
                <a:extLst>
                  <a:ext uri="{0D108BD9-81ED-4DB2-BD59-A6C34878D82A}">
                    <a16:rowId xmlns:a16="http://schemas.microsoft.com/office/drawing/2014/main" val="594903425"/>
                  </a:ext>
                </a:extLst>
              </a:tr>
            </a:tbl>
          </a:graphicData>
        </a:graphic>
      </p:graphicFrame>
    </p:spTree>
    <p:extLst>
      <p:ext uri="{BB962C8B-B14F-4D97-AF65-F5344CB8AC3E}">
        <p14:creationId xmlns:p14="http://schemas.microsoft.com/office/powerpoint/2010/main" val="11141414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BF586-FFAD-E481-6FE8-3BA045C6BAFF}"/>
              </a:ext>
            </a:extLst>
          </p:cNvPr>
          <p:cNvSpPr>
            <a:spLocks noGrp="1"/>
          </p:cNvSpPr>
          <p:nvPr>
            <p:ph type="title"/>
          </p:nvPr>
        </p:nvSpPr>
        <p:spPr/>
        <p:txBody>
          <a:bodyPr>
            <a:normAutofit/>
          </a:bodyPr>
          <a:lstStyle/>
          <a:p>
            <a:r>
              <a:rPr lang="en-US" sz="3600" dirty="0"/>
              <a:t>Cytokine release results</a:t>
            </a:r>
          </a:p>
        </p:txBody>
      </p:sp>
      <p:pic>
        <p:nvPicPr>
          <p:cNvPr id="5" name="Picture 4" descr="A graph showing different types of protein content&#10;&#10;Description automatically generated">
            <a:extLst>
              <a:ext uri="{FF2B5EF4-FFF2-40B4-BE49-F238E27FC236}">
                <a16:creationId xmlns:a16="http://schemas.microsoft.com/office/drawing/2014/main" id="{64DD84E4-8F81-474D-0647-30E174A68EAD}"/>
              </a:ext>
            </a:extLst>
          </p:cNvPr>
          <p:cNvPicPr>
            <a:picLocks noChangeAspect="1"/>
          </p:cNvPicPr>
          <p:nvPr/>
        </p:nvPicPr>
        <p:blipFill>
          <a:blip r:embed="rId2"/>
          <a:stretch>
            <a:fillRect/>
          </a:stretch>
        </p:blipFill>
        <p:spPr>
          <a:xfrm>
            <a:off x="1843088" y="1690688"/>
            <a:ext cx="8505824" cy="4252912"/>
          </a:xfrm>
          <a:prstGeom prst="rect">
            <a:avLst/>
          </a:prstGeom>
        </p:spPr>
      </p:pic>
    </p:spTree>
    <p:extLst>
      <p:ext uri="{BB962C8B-B14F-4D97-AF65-F5344CB8AC3E}">
        <p14:creationId xmlns:p14="http://schemas.microsoft.com/office/powerpoint/2010/main" val="1698122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92C39E-E39B-52E4-950D-806320633058}"/>
              </a:ext>
            </a:extLst>
          </p:cNvPr>
          <p:cNvSpPr>
            <a:spLocks noGrp="1"/>
          </p:cNvSpPr>
          <p:nvPr>
            <p:ph type="title"/>
          </p:nvPr>
        </p:nvSpPr>
        <p:spPr/>
        <p:txBody>
          <a:bodyPr>
            <a:normAutofit fontScale="90000"/>
          </a:bodyPr>
          <a:lstStyle/>
          <a:p>
            <a:pPr algn="ctr"/>
            <a:r>
              <a:rPr lang="en-US" sz="3600" dirty="0"/>
              <a:t>Troubleshoot the source of the noise, inconsistency, and large error in the release assay results</a:t>
            </a:r>
          </a:p>
        </p:txBody>
      </p:sp>
      <p:sp>
        <p:nvSpPr>
          <p:cNvPr id="3" name="Content Placeholder 2">
            <a:extLst>
              <a:ext uri="{FF2B5EF4-FFF2-40B4-BE49-F238E27FC236}">
                <a16:creationId xmlns:a16="http://schemas.microsoft.com/office/drawing/2014/main" id="{FBEB97F4-67AD-92E2-A806-6D7CD60FD7A2}"/>
              </a:ext>
            </a:extLst>
          </p:cNvPr>
          <p:cNvSpPr>
            <a:spLocks noGrp="1"/>
          </p:cNvSpPr>
          <p:nvPr>
            <p:ph idx="1"/>
          </p:nvPr>
        </p:nvSpPr>
        <p:spPr>
          <a:xfrm>
            <a:off x="2866667" y="2513385"/>
            <a:ext cx="8289909" cy="3792071"/>
          </a:xfrm>
        </p:spPr>
        <p:txBody>
          <a:bodyPr anchor="ctr">
            <a:normAutofit fontScale="92500"/>
          </a:bodyPr>
          <a:lstStyle/>
          <a:p>
            <a:pPr marL="0" indent="0">
              <a:lnSpc>
                <a:spcPct val="160000"/>
              </a:lnSpc>
              <a:buNone/>
            </a:pPr>
            <a:r>
              <a:rPr lang="en-US" dirty="0"/>
              <a:t>Reach consensus and propose 3 experiments</a:t>
            </a:r>
          </a:p>
          <a:p>
            <a:pPr>
              <a:lnSpc>
                <a:spcPct val="160000"/>
              </a:lnSpc>
            </a:pPr>
            <a:r>
              <a:rPr lang="en-US" dirty="0"/>
              <a:t>Ask details of experimental set up</a:t>
            </a:r>
          </a:p>
          <a:p>
            <a:pPr>
              <a:lnSpc>
                <a:spcPct val="160000"/>
              </a:lnSpc>
            </a:pPr>
            <a:r>
              <a:rPr lang="en-US" dirty="0"/>
              <a:t>Obtain information about other experiments in the lab</a:t>
            </a:r>
          </a:p>
          <a:p>
            <a:pPr>
              <a:lnSpc>
                <a:spcPct val="160000"/>
              </a:lnSpc>
            </a:pPr>
            <a:r>
              <a:rPr lang="en-US" dirty="0"/>
              <a:t>Consult references and read literature</a:t>
            </a:r>
          </a:p>
          <a:p>
            <a:pPr>
              <a:lnSpc>
                <a:spcPct val="160000"/>
              </a:lnSpc>
            </a:pPr>
            <a:r>
              <a:rPr lang="en-US" dirty="0"/>
              <a:t>Use laptops, books, notebooks</a:t>
            </a:r>
          </a:p>
          <a:p>
            <a:pPr marL="0" indent="0">
              <a:lnSpc>
                <a:spcPct val="160000"/>
              </a:lnSpc>
              <a:buNone/>
            </a:pPr>
            <a:endParaRPr lang="en-US" dirty="0"/>
          </a:p>
          <a:p>
            <a:pPr>
              <a:lnSpc>
                <a:spcPct val="160000"/>
              </a:lnSpc>
            </a:pPr>
            <a:endParaRPr lang="en-US" dirty="0"/>
          </a:p>
        </p:txBody>
      </p:sp>
      <p:pic>
        <p:nvPicPr>
          <p:cNvPr id="8" name="Picture 7">
            <a:extLst>
              <a:ext uri="{FF2B5EF4-FFF2-40B4-BE49-F238E27FC236}">
                <a16:creationId xmlns:a16="http://schemas.microsoft.com/office/drawing/2014/main" id="{677650B9-5693-C771-6A27-2A7C2F6EE89B}"/>
              </a:ext>
            </a:extLst>
          </p:cNvPr>
          <p:cNvPicPr>
            <a:picLocks noChangeAspect="1"/>
          </p:cNvPicPr>
          <p:nvPr/>
        </p:nvPicPr>
        <p:blipFill>
          <a:blip r:embed="rId2"/>
          <a:stretch>
            <a:fillRect/>
          </a:stretch>
        </p:blipFill>
        <p:spPr>
          <a:xfrm>
            <a:off x="1035424" y="2065991"/>
            <a:ext cx="1223682" cy="3582747"/>
          </a:xfrm>
          <a:prstGeom prst="rect">
            <a:avLst/>
          </a:prstGeom>
        </p:spPr>
      </p:pic>
    </p:spTree>
    <p:extLst>
      <p:ext uri="{BB962C8B-B14F-4D97-AF65-F5344CB8AC3E}">
        <p14:creationId xmlns:p14="http://schemas.microsoft.com/office/powerpoint/2010/main" val="20440132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13891-41AE-4E85-4D8E-A051F1EE84A2}"/>
              </a:ext>
            </a:extLst>
          </p:cNvPr>
          <p:cNvSpPr>
            <a:spLocks noGrp="1"/>
          </p:cNvSpPr>
          <p:nvPr>
            <p:ph type="title"/>
          </p:nvPr>
        </p:nvSpPr>
        <p:spPr>
          <a:xfrm>
            <a:off x="838200" y="0"/>
            <a:ext cx="10515600" cy="1325563"/>
          </a:xfrm>
        </p:spPr>
        <p:txBody>
          <a:bodyPr>
            <a:normAutofit/>
          </a:bodyPr>
          <a:lstStyle/>
          <a:p>
            <a:r>
              <a:rPr lang="en-US" sz="3600" dirty="0"/>
              <a:t>Detailed protocol</a:t>
            </a:r>
          </a:p>
        </p:txBody>
      </p:sp>
      <p:sp>
        <p:nvSpPr>
          <p:cNvPr id="3" name="Content Placeholder 2">
            <a:extLst>
              <a:ext uri="{FF2B5EF4-FFF2-40B4-BE49-F238E27FC236}">
                <a16:creationId xmlns:a16="http://schemas.microsoft.com/office/drawing/2014/main" id="{AFA92676-78D7-E0E6-7F31-75D3FDCC0014}"/>
              </a:ext>
            </a:extLst>
          </p:cNvPr>
          <p:cNvSpPr>
            <a:spLocks noGrp="1"/>
          </p:cNvSpPr>
          <p:nvPr>
            <p:ph idx="1"/>
          </p:nvPr>
        </p:nvSpPr>
        <p:spPr>
          <a:xfrm>
            <a:off x="838200" y="1283676"/>
            <a:ext cx="10515600" cy="5574323"/>
          </a:xfrm>
        </p:spPr>
        <p:txBody>
          <a:bodyPr>
            <a:normAutofit/>
          </a:bodyPr>
          <a:lstStyle/>
          <a:p>
            <a:pPr marL="342900" marR="0" lvl="0" indent="-342900">
              <a:spcBef>
                <a:spcPts val="0"/>
              </a:spcBef>
              <a:spcAft>
                <a:spcPts val="0"/>
              </a:spcAft>
              <a:buFont typeface="+mj-lt"/>
              <a:buAutoNum type="arabicPeriod"/>
            </a:pPr>
            <a:r>
              <a:rPr lang="en-US" sz="1800" kern="100" dirty="0">
                <a:effectLst/>
                <a:ea typeface="Aptos" panose="020B0004020202020204" pitchFamily="34" charset="0"/>
                <a:cs typeface="Times New Roman" panose="02020603050405020304" pitchFamily="18" charset="0"/>
              </a:rPr>
              <a:t>The day before setting up the experiment, coat an ELISA plate with Detection antibody.</a:t>
            </a:r>
          </a:p>
          <a:p>
            <a:pPr marL="342900" marR="0" lvl="0" indent="-342900">
              <a:spcBef>
                <a:spcPts val="0"/>
              </a:spcBef>
              <a:spcAft>
                <a:spcPts val="0"/>
              </a:spcAft>
              <a:buFont typeface="+mj-lt"/>
              <a:buAutoNum type="arabicPeriod"/>
            </a:pPr>
            <a:r>
              <a:rPr lang="en-US" sz="1800" kern="100" dirty="0">
                <a:effectLst/>
                <a:ea typeface="Aptos" panose="020B0004020202020204" pitchFamily="34" charset="0"/>
                <a:cs typeface="Times New Roman" panose="02020603050405020304" pitchFamily="18" charset="0"/>
              </a:rPr>
              <a:t>The next day, dilute target cells to 1E6 cells/mL in T cell media</a:t>
            </a:r>
          </a:p>
          <a:p>
            <a:pPr marL="342900" marR="0" lvl="0" indent="-342900">
              <a:spcBef>
                <a:spcPts val="0"/>
              </a:spcBef>
              <a:spcAft>
                <a:spcPts val="0"/>
              </a:spcAft>
              <a:buFont typeface="+mj-lt"/>
              <a:buAutoNum type="arabicPeriod"/>
            </a:pPr>
            <a:r>
              <a:rPr lang="en-US" sz="1800" kern="100" dirty="0">
                <a:effectLst/>
                <a:ea typeface="Aptos" panose="020B0004020202020204" pitchFamily="34" charset="0"/>
                <a:cs typeface="Times New Roman" panose="02020603050405020304" pitchFamily="18" charset="0"/>
              </a:rPr>
              <a:t>Dilute bispecific in a separate plate to 4X final concentration in 50 µLin T cell media</a:t>
            </a:r>
          </a:p>
          <a:p>
            <a:pPr marL="342900" marR="0" lvl="0" indent="-342900">
              <a:spcBef>
                <a:spcPts val="0"/>
              </a:spcBef>
              <a:spcAft>
                <a:spcPts val="0"/>
              </a:spcAft>
              <a:buFont typeface="+mj-lt"/>
              <a:buAutoNum type="arabicPeriod"/>
            </a:pPr>
            <a:r>
              <a:rPr lang="en-US" sz="1800" kern="100" dirty="0">
                <a:effectLst/>
                <a:ea typeface="Aptos" panose="020B0004020202020204" pitchFamily="34" charset="0"/>
                <a:cs typeface="Times New Roman" panose="02020603050405020304" pitchFamily="18" charset="0"/>
              </a:rPr>
              <a:t>Dilute primary T cells to 5E5 cells/mL in T cell media</a:t>
            </a:r>
          </a:p>
          <a:p>
            <a:pPr marL="342900" marR="0" lvl="0" indent="-342900">
              <a:spcBef>
                <a:spcPts val="0"/>
              </a:spcBef>
              <a:spcAft>
                <a:spcPts val="0"/>
              </a:spcAft>
              <a:buFont typeface="+mj-lt"/>
              <a:buAutoNum type="arabicPeriod"/>
            </a:pPr>
            <a:r>
              <a:rPr lang="en-US" sz="1800" kern="100" dirty="0">
                <a:effectLst/>
                <a:ea typeface="Aptos" panose="020B0004020202020204" pitchFamily="34" charset="0"/>
                <a:cs typeface="Times New Roman" panose="02020603050405020304" pitchFamily="18" charset="0"/>
              </a:rPr>
              <a:t>Add 50 µ</a:t>
            </a:r>
            <a:r>
              <a:rPr lang="en-US" sz="1800" kern="100" dirty="0" err="1">
                <a:effectLst/>
                <a:ea typeface="Aptos" panose="020B0004020202020204" pitchFamily="34" charset="0"/>
                <a:cs typeface="Times New Roman" panose="02020603050405020304" pitchFamily="18" charset="0"/>
              </a:rPr>
              <a:t>Ltarget</a:t>
            </a:r>
            <a:r>
              <a:rPr lang="en-US" sz="1800" kern="100" dirty="0">
                <a:effectLst/>
                <a:ea typeface="Aptos" panose="020B0004020202020204" pitchFamily="34" charset="0"/>
                <a:cs typeface="Times New Roman" panose="02020603050405020304" pitchFamily="18" charset="0"/>
              </a:rPr>
              <a:t> cells, 50 µL bispecific solution, and 100 µ</a:t>
            </a:r>
            <a:r>
              <a:rPr lang="en-US" sz="1800" kern="100" dirty="0" err="1">
                <a:effectLst/>
                <a:ea typeface="Aptos" panose="020B0004020202020204" pitchFamily="34" charset="0"/>
                <a:cs typeface="Times New Roman" panose="02020603050405020304" pitchFamily="18" charset="0"/>
              </a:rPr>
              <a:t>Lof</a:t>
            </a:r>
            <a:r>
              <a:rPr lang="en-US" sz="1800" kern="100" dirty="0">
                <a:effectLst/>
                <a:ea typeface="Aptos" panose="020B0004020202020204" pitchFamily="34" charset="0"/>
                <a:cs typeface="Times New Roman" panose="02020603050405020304" pitchFamily="18" charset="0"/>
              </a:rPr>
              <a:t> T cells (5E4 total T cells, 5E4 total target cells, 1X final bispecific concentration) to each well in a U-bottom tissue culture treated 96-well plate</a:t>
            </a:r>
          </a:p>
          <a:p>
            <a:pPr marL="342900" marR="0" lvl="0" indent="-342900">
              <a:spcBef>
                <a:spcPts val="0"/>
              </a:spcBef>
              <a:spcAft>
                <a:spcPts val="0"/>
              </a:spcAft>
              <a:buFont typeface="+mj-lt"/>
              <a:buAutoNum type="arabicPeriod"/>
            </a:pPr>
            <a:r>
              <a:rPr lang="en-US" sz="1800" kern="100" dirty="0">
                <a:effectLst/>
                <a:ea typeface="Aptos" panose="020B0004020202020204" pitchFamily="34" charset="0"/>
                <a:cs typeface="Times New Roman" panose="02020603050405020304" pitchFamily="18" charset="0"/>
              </a:rPr>
              <a:t>Incubate at 37C, 5% CO2 for 48hrs</a:t>
            </a:r>
          </a:p>
          <a:p>
            <a:pPr marL="342900" marR="0" lvl="0" indent="-342900">
              <a:spcBef>
                <a:spcPts val="0"/>
              </a:spcBef>
              <a:spcAft>
                <a:spcPts val="0"/>
              </a:spcAft>
              <a:buFont typeface="+mj-lt"/>
              <a:buAutoNum type="arabicPeriod"/>
            </a:pPr>
            <a:r>
              <a:rPr lang="en-US" sz="1800" kern="100" dirty="0">
                <a:effectLst/>
                <a:ea typeface="Aptos" panose="020B0004020202020204" pitchFamily="34" charset="0"/>
                <a:cs typeface="Times New Roman" panose="02020603050405020304" pitchFamily="18" charset="0"/>
              </a:rPr>
              <a:t>Spin down plate at 250 g for 5 minutes and remove supernatant to a fresh untreated 96-well plate</a:t>
            </a:r>
          </a:p>
          <a:p>
            <a:pPr marL="342900" marR="0" lvl="0" indent="-342900">
              <a:spcBef>
                <a:spcPts val="0"/>
              </a:spcBef>
              <a:spcAft>
                <a:spcPts val="0"/>
              </a:spcAft>
              <a:buFont typeface="+mj-lt"/>
              <a:buAutoNum type="arabicPeriod"/>
            </a:pPr>
            <a:r>
              <a:rPr lang="en-US" sz="1800" kern="100" dirty="0">
                <a:effectLst/>
                <a:ea typeface="Aptos" panose="020B0004020202020204" pitchFamily="34" charset="0"/>
                <a:cs typeface="Times New Roman" panose="02020603050405020304" pitchFamily="18" charset="0"/>
              </a:rPr>
              <a:t>Wash the ELISA plate, add 50 µ</a:t>
            </a:r>
            <a:r>
              <a:rPr lang="en-US" sz="1800" kern="100" dirty="0" err="1">
                <a:effectLst/>
                <a:ea typeface="Aptos" panose="020B0004020202020204" pitchFamily="34" charset="0"/>
                <a:cs typeface="Times New Roman" panose="02020603050405020304" pitchFamily="18" charset="0"/>
              </a:rPr>
              <a:t>Lof</a:t>
            </a:r>
            <a:r>
              <a:rPr lang="en-US" sz="1800" kern="100" dirty="0">
                <a:effectLst/>
                <a:ea typeface="Aptos" panose="020B0004020202020204" pitchFamily="34" charset="0"/>
                <a:cs typeface="Times New Roman" panose="02020603050405020304" pitchFamily="18" charset="0"/>
              </a:rPr>
              <a:t> supernatant, and incubate for 2 hours.</a:t>
            </a:r>
          </a:p>
          <a:p>
            <a:pPr marL="342900" marR="0" lvl="0" indent="-342900">
              <a:spcBef>
                <a:spcPts val="0"/>
              </a:spcBef>
              <a:spcAft>
                <a:spcPts val="0"/>
              </a:spcAft>
              <a:buFont typeface="+mj-lt"/>
              <a:buAutoNum type="arabicPeriod"/>
            </a:pPr>
            <a:r>
              <a:rPr lang="en-US" sz="1800" kern="100" dirty="0">
                <a:effectLst/>
                <a:ea typeface="Aptos" panose="020B0004020202020204" pitchFamily="34" charset="0"/>
                <a:cs typeface="Times New Roman" panose="02020603050405020304" pitchFamily="18" charset="0"/>
              </a:rPr>
              <a:t>Wash the ELISA plate, add Detection antibody, and incubate for 45 minutes. </a:t>
            </a:r>
          </a:p>
          <a:p>
            <a:pPr marL="342900" marR="0" lvl="0" indent="-342900">
              <a:spcBef>
                <a:spcPts val="0"/>
              </a:spcBef>
              <a:spcAft>
                <a:spcPts val="0"/>
              </a:spcAft>
              <a:buFont typeface="+mj-lt"/>
              <a:buAutoNum type="arabicPeriod"/>
            </a:pPr>
            <a:r>
              <a:rPr lang="en-US" sz="1800" kern="100" dirty="0">
                <a:effectLst/>
                <a:ea typeface="Aptos" panose="020B0004020202020204" pitchFamily="34" charset="0"/>
                <a:cs typeface="Times New Roman" panose="02020603050405020304" pitchFamily="18" charset="0"/>
              </a:rPr>
              <a:t>Wash the ELISA plate, add </a:t>
            </a:r>
            <a:r>
              <a:rPr lang="en-US" sz="1800" kern="100" dirty="0" err="1">
                <a:effectLst/>
                <a:ea typeface="Aptos" panose="020B0004020202020204" pitchFamily="34" charset="0"/>
                <a:cs typeface="Times New Roman" panose="02020603050405020304" pitchFamily="18" charset="0"/>
              </a:rPr>
              <a:t>Streptactin</a:t>
            </a:r>
            <a:r>
              <a:rPr lang="en-US" sz="1800" kern="100" dirty="0">
                <a:effectLst/>
                <a:ea typeface="Aptos" panose="020B0004020202020204" pitchFamily="34" charset="0"/>
                <a:cs typeface="Times New Roman" panose="02020603050405020304" pitchFamily="18" charset="0"/>
              </a:rPr>
              <a:t>-HRP, and incubate 30 min. </a:t>
            </a:r>
          </a:p>
          <a:p>
            <a:pPr marL="342900" marR="0" lvl="0" indent="-342900">
              <a:spcBef>
                <a:spcPts val="0"/>
              </a:spcBef>
              <a:spcAft>
                <a:spcPts val="0"/>
              </a:spcAft>
              <a:buFont typeface="+mj-lt"/>
              <a:buAutoNum type="arabicPeriod"/>
            </a:pPr>
            <a:r>
              <a:rPr lang="en-US" sz="1800" kern="100" dirty="0">
                <a:effectLst/>
                <a:ea typeface="Aptos" panose="020B0004020202020204" pitchFamily="34" charset="0"/>
                <a:cs typeface="Times New Roman" panose="02020603050405020304" pitchFamily="18" charset="0"/>
              </a:rPr>
              <a:t>Wash the ELISA plate, add 50 µL TMB.</a:t>
            </a:r>
          </a:p>
          <a:p>
            <a:pPr marL="342900" marR="0" lvl="0" indent="-342900">
              <a:spcBef>
                <a:spcPts val="0"/>
              </a:spcBef>
              <a:spcAft>
                <a:spcPts val="0"/>
              </a:spcAft>
              <a:buFont typeface="+mj-lt"/>
              <a:buAutoNum type="arabicPeriod"/>
            </a:pPr>
            <a:r>
              <a:rPr lang="en-US" sz="1800" kern="100" dirty="0">
                <a:effectLst/>
                <a:ea typeface="Aptos" panose="020B0004020202020204" pitchFamily="34" charset="0"/>
                <a:cs typeface="Times New Roman" panose="02020603050405020304" pitchFamily="18" charset="0"/>
              </a:rPr>
              <a:t>Once IL2 standard visually shows development (~2-10 minutes), quench with 50 µL1N HCl. </a:t>
            </a:r>
          </a:p>
          <a:p>
            <a:pPr marL="342900" marR="0" lvl="0" indent="-342900">
              <a:spcBef>
                <a:spcPts val="0"/>
              </a:spcBef>
              <a:spcAft>
                <a:spcPts val="0"/>
              </a:spcAft>
              <a:buFont typeface="+mj-lt"/>
              <a:buAutoNum type="arabicPeriod"/>
            </a:pPr>
            <a:r>
              <a:rPr lang="en-US" sz="1800" kern="100" dirty="0">
                <a:effectLst/>
                <a:ea typeface="Aptos" panose="020B0004020202020204" pitchFamily="34" charset="0"/>
                <a:cs typeface="Times New Roman" panose="02020603050405020304" pitchFamily="18" charset="0"/>
              </a:rPr>
              <a:t>Read absorbance at 450 nm. </a:t>
            </a:r>
          </a:p>
        </p:txBody>
      </p:sp>
    </p:spTree>
    <p:extLst>
      <p:ext uri="{BB962C8B-B14F-4D97-AF65-F5344CB8AC3E}">
        <p14:creationId xmlns:p14="http://schemas.microsoft.com/office/powerpoint/2010/main" val="18846324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22D69-D77A-6C9A-6F12-397CE714046A}"/>
              </a:ext>
            </a:extLst>
          </p:cNvPr>
          <p:cNvSpPr>
            <a:spLocks noGrp="1"/>
          </p:cNvSpPr>
          <p:nvPr>
            <p:ph type="title"/>
          </p:nvPr>
        </p:nvSpPr>
        <p:spPr/>
        <p:txBody>
          <a:bodyPr>
            <a:normAutofit/>
          </a:bodyPr>
          <a:lstStyle/>
          <a:p>
            <a:r>
              <a:rPr lang="en-US" sz="3600" dirty="0"/>
              <a:t>Additional Information</a:t>
            </a:r>
          </a:p>
        </p:txBody>
      </p:sp>
      <p:sp>
        <p:nvSpPr>
          <p:cNvPr id="3" name="Content Placeholder 2">
            <a:extLst>
              <a:ext uri="{FF2B5EF4-FFF2-40B4-BE49-F238E27FC236}">
                <a16:creationId xmlns:a16="http://schemas.microsoft.com/office/drawing/2014/main" id="{44E6A253-FD8F-FF14-D153-D2749323DC31}"/>
              </a:ext>
            </a:extLst>
          </p:cNvPr>
          <p:cNvSpPr>
            <a:spLocks noGrp="1"/>
          </p:cNvSpPr>
          <p:nvPr>
            <p:ph idx="1"/>
          </p:nvPr>
        </p:nvSpPr>
        <p:spPr/>
        <p:txBody>
          <a:bodyPr>
            <a:normAutofit/>
          </a:bodyPr>
          <a:lstStyle/>
          <a:p>
            <a:pPr marL="342900" marR="0" lvl="0" indent="-342900">
              <a:spcBef>
                <a:spcPts val="0"/>
              </a:spcBef>
              <a:spcAft>
                <a:spcPts val="0"/>
              </a:spcAft>
              <a:buFont typeface="+mj-lt"/>
              <a:buAutoNum type="arabicPeriod"/>
            </a:pPr>
            <a:r>
              <a:rPr lang="en-US" sz="1800" kern="100" dirty="0">
                <a:effectLst/>
                <a:ea typeface="Aptos" panose="020B0004020202020204" pitchFamily="34" charset="0"/>
                <a:cs typeface="Times New Roman" panose="02020603050405020304" pitchFamily="18" charset="0"/>
              </a:rPr>
              <a:t>Bispecific protein were in aliquots that had been thawed once, refrozen, then thawed ~15 min before setting up experiment. </a:t>
            </a:r>
          </a:p>
          <a:p>
            <a:pPr marL="342900" marR="0" lvl="0" indent="-342900">
              <a:spcBef>
                <a:spcPts val="0"/>
              </a:spcBef>
              <a:spcAft>
                <a:spcPts val="0"/>
              </a:spcAft>
              <a:buFont typeface="+mj-lt"/>
              <a:buAutoNum type="arabicPeriod"/>
            </a:pPr>
            <a:r>
              <a:rPr lang="en-US" sz="1800" kern="100" dirty="0">
                <a:effectLst/>
                <a:ea typeface="Aptos" panose="020B0004020202020204" pitchFamily="34" charset="0"/>
                <a:cs typeface="Times New Roman" panose="02020603050405020304" pitchFamily="18" charset="0"/>
              </a:rPr>
              <a:t>Primary T cells were 42% CD4 and 55% CD8. </a:t>
            </a:r>
          </a:p>
          <a:p>
            <a:pPr marL="342900" marR="0" lvl="0" indent="-342900">
              <a:spcBef>
                <a:spcPts val="0"/>
              </a:spcBef>
              <a:spcAft>
                <a:spcPts val="0"/>
              </a:spcAft>
              <a:buFont typeface="+mj-lt"/>
              <a:buAutoNum type="arabicPeriod"/>
            </a:pPr>
            <a:r>
              <a:rPr lang="en-US" sz="1800" kern="100" dirty="0">
                <a:effectLst/>
                <a:ea typeface="Aptos" panose="020B0004020202020204" pitchFamily="34" charset="0"/>
                <a:cs typeface="Times New Roman" panose="02020603050405020304" pitchFamily="18" charset="0"/>
              </a:rPr>
              <a:t>The plate was placed in the back of the middle shelf in the incubator. </a:t>
            </a:r>
          </a:p>
          <a:p>
            <a:pPr marL="342900" marR="0" lvl="0" indent="-342900">
              <a:spcBef>
                <a:spcPts val="0"/>
              </a:spcBef>
              <a:spcAft>
                <a:spcPts val="0"/>
              </a:spcAft>
              <a:buFont typeface="+mj-lt"/>
              <a:buAutoNum type="arabicPeriod"/>
            </a:pPr>
            <a:r>
              <a:rPr lang="en-US" sz="1800" kern="100" dirty="0">
                <a:effectLst/>
                <a:ea typeface="Aptos" panose="020B0004020202020204" pitchFamily="34" charset="0"/>
                <a:cs typeface="Times New Roman" panose="02020603050405020304" pitchFamily="18" charset="0"/>
              </a:rPr>
              <a:t>Target cells were passaged to passage 17 before use.</a:t>
            </a:r>
          </a:p>
          <a:p>
            <a:pPr marL="342900" indent="-342900">
              <a:spcBef>
                <a:spcPts val="0"/>
              </a:spcBef>
              <a:buFont typeface="+mj-lt"/>
              <a:buAutoNum type="arabicPeriod"/>
            </a:pPr>
            <a:r>
              <a:rPr lang="en-US" sz="1800" kern="100" dirty="0">
                <a:effectLst/>
                <a:ea typeface="Aptos" panose="020B0004020202020204" pitchFamily="34" charset="0"/>
                <a:cs typeface="Times New Roman" panose="02020603050405020304" pitchFamily="18" charset="0"/>
              </a:rPr>
              <a:t>The plate reader is commonly used, approximately 4-5 times per day. </a:t>
            </a:r>
          </a:p>
          <a:p>
            <a:pPr marL="342900" marR="0" lvl="0" indent="-342900">
              <a:spcBef>
                <a:spcPts val="0"/>
              </a:spcBef>
              <a:spcAft>
                <a:spcPts val="0"/>
              </a:spcAft>
              <a:buFont typeface="+mj-lt"/>
              <a:buAutoNum type="arabicPeriod"/>
            </a:pPr>
            <a:endParaRPr lang="en-US" sz="1800" kern="100" dirty="0">
              <a:effectLst/>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41232078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graph showing different types of freezers&#10;&#10;Description automatically generated">
            <a:extLst>
              <a:ext uri="{FF2B5EF4-FFF2-40B4-BE49-F238E27FC236}">
                <a16:creationId xmlns:a16="http://schemas.microsoft.com/office/drawing/2014/main" id="{D9B2592F-EF6F-2FDC-F708-F2BD381EEBD1}"/>
              </a:ext>
            </a:extLst>
          </p:cNvPr>
          <p:cNvPicPr>
            <a:picLocks noChangeAspect="1"/>
          </p:cNvPicPr>
          <p:nvPr/>
        </p:nvPicPr>
        <p:blipFill>
          <a:blip r:embed="rId2"/>
          <a:stretch>
            <a:fillRect/>
          </a:stretch>
        </p:blipFill>
        <p:spPr>
          <a:xfrm>
            <a:off x="1732228" y="3429000"/>
            <a:ext cx="6811041" cy="3228819"/>
          </a:xfrm>
          <a:prstGeom prst="rect">
            <a:avLst/>
          </a:prstGeom>
        </p:spPr>
      </p:pic>
      <p:sp>
        <p:nvSpPr>
          <p:cNvPr id="2" name="Title 1">
            <a:extLst>
              <a:ext uri="{FF2B5EF4-FFF2-40B4-BE49-F238E27FC236}">
                <a16:creationId xmlns:a16="http://schemas.microsoft.com/office/drawing/2014/main" id="{F367F247-F3B1-7093-CED2-55FBAF93A4BC}"/>
              </a:ext>
            </a:extLst>
          </p:cNvPr>
          <p:cNvSpPr>
            <a:spLocks noGrp="1"/>
          </p:cNvSpPr>
          <p:nvPr>
            <p:ph type="title"/>
          </p:nvPr>
        </p:nvSpPr>
        <p:spPr/>
        <p:txBody>
          <a:bodyPr>
            <a:normAutofit/>
          </a:bodyPr>
          <a:lstStyle/>
          <a:p>
            <a:r>
              <a:rPr lang="en-US" sz="4000" dirty="0"/>
              <a:t>Hypothetical experiment:</a:t>
            </a:r>
          </a:p>
        </p:txBody>
      </p:sp>
      <p:sp>
        <p:nvSpPr>
          <p:cNvPr id="4" name="Content Placeholder 3">
            <a:extLst>
              <a:ext uri="{FF2B5EF4-FFF2-40B4-BE49-F238E27FC236}">
                <a16:creationId xmlns:a16="http://schemas.microsoft.com/office/drawing/2014/main" id="{2FD076E1-8B9A-7D92-FBC0-AA369C981EEF}"/>
              </a:ext>
            </a:extLst>
          </p:cNvPr>
          <p:cNvSpPr>
            <a:spLocks noGrp="1"/>
          </p:cNvSpPr>
          <p:nvPr>
            <p:ph idx="1"/>
          </p:nvPr>
        </p:nvSpPr>
        <p:spPr>
          <a:xfrm>
            <a:off x="688883" y="1446606"/>
            <a:ext cx="10928494" cy="1603375"/>
          </a:xfrm>
        </p:spPr>
        <p:txBody>
          <a:bodyPr/>
          <a:lstStyle/>
          <a:p>
            <a:pPr lvl="1"/>
            <a:r>
              <a:rPr lang="en-US" dirty="0"/>
              <a:t>An ELISA to comparing binding of bispecific protein to soluble target after 1 freeze/thaw compared to 2 freeze/thaws</a:t>
            </a:r>
          </a:p>
        </p:txBody>
      </p:sp>
      <p:sp>
        <p:nvSpPr>
          <p:cNvPr id="3" name="TextBox 2">
            <a:extLst>
              <a:ext uri="{FF2B5EF4-FFF2-40B4-BE49-F238E27FC236}">
                <a16:creationId xmlns:a16="http://schemas.microsoft.com/office/drawing/2014/main" id="{D9EDB61E-B560-73F6-F5DE-526840F77B1D}"/>
              </a:ext>
            </a:extLst>
          </p:cNvPr>
          <p:cNvSpPr txBox="1"/>
          <p:nvPr/>
        </p:nvSpPr>
        <p:spPr>
          <a:xfrm>
            <a:off x="8244635" y="2805898"/>
            <a:ext cx="4083169" cy="923330"/>
          </a:xfrm>
          <a:prstGeom prst="rect">
            <a:avLst/>
          </a:prstGeom>
          <a:noFill/>
        </p:spPr>
        <p:txBody>
          <a:bodyPr wrap="none" rtlCol="0">
            <a:spAutoFit/>
          </a:bodyPr>
          <a:lstStyle/>
          <a:p>
            <a:r>
              <a:rPr lang="en-US" dirty="0">
                <a:latin typeface="Arial" panose="020B0604020202020204" pitchFamily="34" charset="0"/>
              </a:rPr>
              <a:t>Coat: target protein</a:t>
            </a:r>
          </a:p>
          <a:p>
            <a:r>
              <a:rPr lang="en-US" dirty="0">
                <a:latin typeface="Arial" panose="020B0604020202020204" pitchFamily="34" charset="0"/>
              </a:rPr>
              <a:t>Primary: antibody of interest</a:t>
            </a:r>
          </a:p>
          <a:p>
            <a:r>
              <a:rPr lang="en-US" dirty="0">
                <a:latin typeface="Arial" panose="020B0604020202020204" pitchFamily="34" charset="0"/>
              </a:rPr>
              <a:t>Secondary: anti-human-antibody-HRP</a:t>
            </a:r>
          </a:p>
        </p:txBody>
      </p:sp>
    </p:spTree>
    <p:extLst>
      <p:ext uri="{BB962C8B-B14F-4D97-AF65-F5344CB8AC3E}">
        <p14:creationId xmlns:p14="http://schemas.microsoft.com/office/powerpoint/2010/main" val="34275425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441</TotalTime>
  <Words>944</Words>
  <Application>Microsoft Macintosh PowerPoint</Application>
  <PresentationFormat>Widescreen</PresentationFormat>
  <Paragraphs>286</Paragraphs>
  <Slides>13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Aptos</vt:lpstr>
      <vt:lpstr>Arial</vt:lpstr>
      <vt:lpstr>Office Theme</vt:lpstr>
      <vt:lpstr>Pipettes and Problem Solving</vt:lpstr>
      <vt:lpstr>Scenario: T cell cytokine release assay astringent</vt:lpstr>
      <vt:lpstr>Sample Layout</vt:lpstr>
      <vt:lpstr>Results (Abs. at 450 nm)</vt:lpstr>
      <vt:lpstr>Cytokine release results</vt:lpstr>
      <vt:lpstr>Troubleshoot the source of the noise, inconsistency, and large error in the release assay results</vt:lpstr>
      <vt:lpstr>Detailed protocol</vt:lpstr>
      <vt:lpstr>Additional Information</vt:lpstr>
      <vt:lpstr>Hypothetical experiment:</vt:lpstr>
      <vt:lpstr>Hypothetical experiment: Were the target cells passaged for too long?</vt:lpstr>
      <vt:lpstr>Hypothetical experiment: Was the same amount of media remaining in each well after 48 hours in the incubator?</vt:lpstr>
      <vt:lpstr>ANSWER</vt:lpstr>
      <vt:lpstr>Potential Solutions: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Pipettes and Problem Solving</dc:title>
  <dc:creator>Partipilo, Gina</dc:creator>
  <cp:lastModifiedBy>Partipilo, Gina</cp:lastModifiedBy>
  <cp:revision>8</cp:revision>
  <dcterms:created xsi:type="dcterms:W3CDTF">2024-04-11T19:25:54Z</dcterms:created>
  <dcterms:modified xsi:type="dcterms:W3CDTF">2024-06-15T20:28:33Z</dcterms:modified>
</cp:coreProperties>
</file>